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Default Extension="svg" ContentType="image/svg+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Default Extension="mp4" ContentType="video/mp4"/>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revisionInfo.xml" ContentType="application/vnd.ms-powerpoint.revisioninfo+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2919F9-CB12-4A36-B46E-5ED21CECFB3B}" v="2876" dt="2021-04-09T15:48:46.2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9020" autoAdjust="0"/>
    <p:restoredTop sz="94660"/>
  </p:normalViewPr>
  <p:slideViewPr>
    <p:cSldViewPr snapToGrid="0">
      <p:cViewPr varScale="1">
        <p:scale>
          <a:sx n="91" d="100"/>
          <a:sy n="91" d="100"/>
        </p:scale>
        <p:origin x="-342"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4.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1.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1.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39C601-932D-4078-A91C-46174C8F83F8}"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2843D22-DD4A-43A7-BB38-ACABEF94A094}">
      <dgm:prSet/>
      <dgm:spPr/>
      <dgm:t>
        <a:bodyPr/>
        <a:lstStyle/>
        <a:p>
          <a:r>
            <a:rPr lang="es-ES"/>
            <a:t>Definición</a:t>
          </a:r>
          <a:endParaRPr lang="en-US"/>
        </a:p>
      </dgm:t>
    </dgm:pt>
    <dgm:pt modelId="{42A9C583-FDAC-4FBA-A725-1E5348C59A2A}" type="parTrans" cxnId="{B975593F-AC14-4E6D-81F5-79B919DC6552}">
      <dgm:prSet/>
      <dgm:spPr/>
      <dgm:t>
        <a:bodyPr/>
        <a:lstStyle/>
        <a:p>
          <a:endParaRPr lang="en-US"/>
        </a:p>
      </dgm:t>
    </dgm:pt>
    <dgm:pt modelId="{6D13B6BD-1B84-4B18-9174-C9E91AFE1BF6}" type="sibTrans" cxnId="{B975593F-AC14-4E6D-81F5-79B919DC6552}">
      <dgm:prSet/>
      <dgm:spPr/>
      <dgm:t>
        <a:bodyPr/>
        <a:lstStyle/>
        <a:p>
          <a:endParaRPr lang="en-US"/>
        </a:p>
      </dgm:t>
    </dgm:pt>
    <dgm:pt modelId="{D6D11D61-5447-46D4-B630-F338A0C33C53}">
      <dgm:prSet/>
      <dgm:spPr/>
      <dgm:t>
        <a:bodyPr/>
        <a:lstStyle/>
        <a:p>
          <a:r>
            <a:rPr lang="es-ES"/>
            <a:t>Caracteristicas</a:t>
          </a:r>
          <a:endParaRPr lang="en-US"/>
        </a:p>
      </dgm:t>
    </dgm:pt>
    <dgm:pt modelId="{4665FC62-28A0-464D-BDEF-8D53BB636408}" type="parTrans" cxnId="{5DF0A693-1725-4FCD-9D76-0730ABA26A96}">
      <dgm:prSet/>
      <dgm:spPr/>
      <dgm:t>
        <a:bodyPr/>
        <a:lstStyle/>
        <a:p>
          <a:endParaRPr lang="en-US"/>
        </a:p>
      </dgm:t>
    </dgm:pt>
    <dgm:pt modelId="{51C4D75E-BC62-48AD-8692-38EAC5BD9654}" type="sibTrans" cxnId="{5DF0A693-1725-4FCD-9D76-0730ABA26A96}">
      <dgm:prSet/>
      <dgm:spPr/>
      <dgm:t>
        <a:bodyPr/>
        <a:lstStyle/>
        <a:p>
          <a:endParaRPr lang="en-US"/>
        </a:p>
      </dgm:t>
    </dgm:pt>
    <dgm:pt modelId="{F54AF482-AC07-41DE-989D-05BC5F9E0D38}">
      <dgm:prSet/>
      <dgm:spPr/>
      <dgm:t>
        <a:bodyPr/>
        <a:lstStyle/>
        <a:p>
          <a:r>
            <a:rPr lang="es-ES"/>
            <a:t>diferentes opiniones de los juristas</a:t>
          </a:r>
          <a:endParaRPr lang="en-US"/>
        </a:p>
      </dgm:t>
    </dgm:pt>
    <dgm:pt modelId="{DD8DD1C9-D503-4B33-ADC8-A1F61328E679}" type="parTrans" cxnId="{7362D0C8-8BAC-4046-90D5-FD21CF5B3579}">
      <dgm:prSet/>
      <dgm:spPr/>
      <dgm:t>
        <a:bodyPr/>
        <a:lstStyle/>
        <a:p>
          <a:endParaRPr lang="en-US"/>
        </a:p>
      </dgm:t>
    </dgm:pt>
    <dgm:pt modelId="{367460C9-4C6F-41A9-BC99-73E29D90F0E3}" type="sibTrans" cxnId="{7362D0C8-8BAC-4046-90D5-FD21CF5B3579}">
      <dgm:prSet/>
      <dgm:spPr/>
      <dgm:t>
        <a:bodyPr/>
        <a:lstStyle/>
        <a:p>
          <a:endParaRPr lang="en-US"/>
        </a:p>
      </dgm:t>
    </dgm:pt>
    <dgm:pt modelId="{46C89F17-409B-4080-A607-1C01A2E437E5}">
      <dgm:prSet/>
      <dgm:spPr/>
      <dgm:t>
        <a:bodyPr/>
        <a:lstStyle/>
        <a:p>
          <a:r>
            <a:rPr lang="es-ES"/>
            <a:t>la diferencia entre el club de campo en sus diversas manifestaciones</a:t>
          </a:r>
          <a:endParaRPr lang="en-US"/>
        </a:p>
      </dgm:t>
    </dgm:pt>
    <dgm:pt modelId="{108FBC9F-F7D8-43AA-8D1F-51785FFE95DC}" type="parTrans" cxnId="{126AD6DE-6131-4D5B-B74E-27403FF42CFF}">
      <dgm:prSet/>
      <dgm:spPr/>
      <dgm:t>
        <a:bodyPr/>
        <a:lstStyle/>
        <a:p>
          <a:endParaRPr lang="en-US"/>
        </a:p>
      </dgm:t>
    </dgm:pt>
    <dgm:pt modelId="{1D1B953A-BA53-4CF0-97DB-BD837297FFEC}" type="sibTrans" cxnId="{126AD6DE-6131-4D5B-B74E-27403FF42CFF}">
      <dgm:prSet/>
      <dgm:spPr/>
      <dgm:t>
        <a:bodyPr/>
        <a:lstStyle/>
        <a:p>
          <a:endParaRPr lang="en-US"/>
        </a:p>
      </dgm:t>
    </dgm:pt>
    <dgm:pt modelId="{CC415EEA-5B6C-4FB7-9640-4A22BDF93F2B}" type="pres">
      <dgm:prSet presAssocID="{0D39C601-932D-4078-A91C-46174C8F83F8}" presName="root" presStyleCnt="0">
        <dgm:presLayoutVars>
          <dgm:dir/>
          <dgm:resizeHandles val="exact"/>
        </dgm:presLayoutVars>
      </dgm:prSet>
      <dgm:spPr/>
      <dgm:t>
        <a:bodyPr/>
        <a:lstStyle/>
        <a:p>
          <a:endParaRPr lang="es-ES"/>
        </a:p>
      </dgm:t>
    </dgm:pt>
    <dgm:pt modelId="{9954247D-5BBD-4AAC-8276-8EF772900D11}" type="pres">
      <dgm:prSet presAssocID="{12843D22-DD4A-43A7-BB38-ACABEF94A094}" presName="compNode" presStyleCnt="0"/>
      <dgm:spPr/>
    </dgm:pt>
    <dgm:pt modelId="{BF25FAD7-61A8-49FB-8A37-EA65A2894056}" type="pres">
      <dgm:prSet presAssocID="{12843D22-DD4A-43A7-BB38-ACABEF94A094}" presName="bgRect" presStyleLbl="bgShp" presStyleIdx="0" presStyleCnt="4"/>
      <dgm:spPr/>
    </dgm:pt>
    <dgm:pt modelId="{CA0EFCB8-A354-429B-B636-D6D7F8DABD06}" type="pres">
      <dgm:prSet presAssocID="{12843D22-DD4A-43A7-BB38-ACABEF94A094}" presName="iconRect" presStyleLbl="node1" presStyleIdx="0" presStyleCnt="4"/>
      <dgm:spPr>
        <a:blipFill>
          <a:blip xmlns:r="http://schemas.openxmlformats.org/officeDocument/2006/relationships" r:embed="rId1">
            <a:extLst>
              <a:ext uri="{28A0092B-C50C-407E-A947-70E740481C1C}">
                <a14:useLocalDpi xmlns="" xmlns:a14="http://schemas.microsoft.com/office/drawing/2010/main" val="0"/>
              </a:ext>
              <a:ext uri="{96DAC541-7B7A-43D3-8B79-37D633B846F1}">
                <asvg:svgBlip xmlns="" xmlns:asvg="http://schemas.microsoft.com/office/drawing/2016/SVG/main" r:embed="rId2"/>
              </a:ext>
            </a:extLst>
          </a:blip>
          <a:stretch>
            <a:fillRect/>
          </a:stretch>
        </a:blipFill>
        <a:ln>
          <a:noFill/>
        </a:ln>
      </dgm:spPr>
      <dgm:extLst>
        <a:ext uri="{E40237B7-FDA0-4F09-8148-C483321AD2D9}">
          <dgm14:cNvPr xmlns="" xmlns:dgm14="http://schemas.microsoft.com/office/drawing/2010/diagram" id="0" name="" descr="Documento"/>
        </a:ext>
      </dgm:extLst>
    </dgm:pt>
    <dgm:pt modelId="{7D1C1C1B-84EB-45BE-A861-C9A97D38CDEB}" type="pres">
      <dgm:prSet presAssocID="{12843D22-DD4A-43A7-BB38-ACABEF94A094}" presName="spaceRect" presStyleCnt="0"/>
      <dgm:spPr/>
    </dgm:pt>
    <dgm:pt modelId="{8A0FF7E2-15ED-4B21-AAFF-4B33EB642C52}" type="pres">
      <dgm:prSet presAssocID="{12843D22-DD4A-43A7-BB38-ACABEF94A094}" presName="parTx" presStyleLbl="revTx" presStyleIdx="0" presStyleCnt="4">
        <dgm:presLayoutVars>
          <dgm:chMax val="0"/>
          <dgm:chPref val="0"/>
        </dgm:presLayoutVars>
      </dgm:prSet>
      <dgm:spPr/>
      <dgm:t>
        <a:bodyPr/>
        <a:lstStyle/>
        <a:p>
          <a:endParaRPr lang="es-ES"/>
        </a:p>
      </dgm:t>
    </dgm:pt>
    <dgm:pt modelId="{6BE8A99B-B269-423C-BDD0-D71C984404EE}" type="pres">
      <dgm:prSet presAssocID="{6D13B6BD-1B84-4B18-9174-C9E91AFE1BF6}" presName="sibTrans" presStyleCnt="0"/>
      <dgm:spPr/>
    </dgm:pt>
    <dgm:pt modelId="{728688F7-2849-4B56-804F-236D1B9DD1B9}" type="pres">
      <dgm:prSet presAssocID="{D6D11D61-5447-46D4-B630-F338A0C33C53}" presName="compNode" presStyleCnt="0"/>
      <dgm:spPr/>
    </dgm:pt>
    <dgm:pt modelId="{E089ED2D-B9A6-4027-BED1-591CF9EFD21C}" type="pres">
      <dgm:prSet presAssocID="{D6D11D61-5447-46D4-B630-F338A0C33C53}" presName="bgRect" presStyleLbl="bgShp" presStyleIdx="1" presStyleCnt="4"/>
      <dgm:spPr/>
    </dgm:pt>
    <dgm:pt modelId="{C70C3087-8EA7-4787-A1E6-FC006CB618F8}" type="pres">
      <dgm:prSet presAssocID="{D6D11D61-5447-46D4-B630-F338A0C33C53}" presName="iconRect" presStyleLbl="node1" presStyleIdx="1" presStyleCnt="4"/>
      <dgm:spPr>
        <a:blipFill>
          <a:blip xmlns:r="http://schemas.openxmlformats.org/officeDocument/2006/relationships" r:embed="rId3">
            <a:extLst>
              <a:ext uri="{28A0092B-C50C-407E-A947-70E740481C1C}">
                <a14:useLocalDpi xmlns="" xmlns:a14="http://schemas.microsoft.com/office/drawing/2010/main" val="0"/>
              </a:ext>
              <a:ext uri="{96DAC541-7B7A-43D3-8B79-37D633B846F1}">
                <asvg:svgBlip xmlns="" xmlns:asvg="http://schemas.microsoft.com/office/drawing/2016/SVG/main" r:embed="rId4"/>
              </a:ext>
            </a:extLst>
          </a:blip>
          <a:stretch>
            <a:fillRect/>
          </a:stretch>
        </a:blipFill>
        <a:ln>
          <a:noFill/>
        </a:ln>
      </dgm:spPr>
      <dgm:extLst>
        <a:ext uri="{E40237B7-FDA0-4F09-8148-C483321AD2D9}">
          <dgm14:cNvPr xmlns="" xmlns:dgm14="http://schemas.microsoft.com/office/drawing/2010/diagram" id="0" name="" descr="Marca de verificación"/>
        </a:ext>
      </dgm:extLst>
    </dgm:pt>
    <dgm:pt modelId="{C182382F-20DB-437D-A772-0EE289C337F2}" type="pres">
      <dgm:prSet presAssocID="{D6D11D61-5447-46D4-B630-F338A0C33C53}" presName="spaceRect" presStyleCnt="0"/>
      <dgm:spPr/>
    </dgm:pt>
    <dgm:pt modelId="{25E126FB-3955-4E47-B96E-FC1F93D13E77}" type="pres">
      <dgm:prSet presAssocID="{D6D11D61-5447-46D4-B630-F338A0C33C53}" presName="parTx" presStyleLbl="revTx" presStyleIdx="1" presStyleCnt="4">
        <dgm:presLayoutVars>
          <dgm:chMax val="0"/>
          <dgm:chPref val="0"/>
        </dgm:presLayoutVars>
      </dgm:prSet>
      <dgm:spPr/>
      <dgm:t>
        <a:bodyPr/>
        <a:lstStyle/>
        <a:p>
          <a:endParaRPr lang="es-ES"/>
        </a:p>
      </dgm:t>
    </dgm:pt>
    <dgm:pt modelId="{BA541D95-BB84-4C65-93FE-37CBE8D6C50A}" type="pres">
      <dgm:prSet presAssocID="{51C4D75E-BC62-48AD-8692-38EAC5BD9654}" presName="sibTrans" presStyleCnt="0"/>
      <dgm:spPr/>
    </dgm:pt>
    <dgm:pt modelId="{88F0DFE8-9C7C-42B7-A7E1-B244EA958557}" type="pres">
      <dgm:prSet presAssocID="{F54AF482-AC07-41DE-989D-05BC5F9E0D38}" presName="compNode" presStyleCnt="0"/>
      <dgm:spPr/>
    </dgm:pt>
    <dgm:pt modelId="{4F3B75AC-78A1-49B0-ABE1-6296AFA9FCCD}" type="pres">
      <dgm:prSet presAssocID="{F54AF482-AC07-41DE-989D-05BC5F9E0D38}" presName="bgRect" presStyleLbl="bgShp" presStyleIdx="2" presStyleCnt="4"/>
      <dgm:spPr/>
    </dgm:pt>
    <dgm:pt modelId="{1905022E-4BF2-4AB6-821C-B5972EE6D540}" type="pres">
      <dgm:prSet presAssocID="{F54AF482-AC07-41DE-989D-05BC5F9E0D38}" presName="iconRect" presStyleLbl="node1" presStyleIdx="2" presStyleCnt="4"/>
      <dgm:spPr>
        <a:blipFill>
          <a:blip xmlns:r="http://schemas.openxmlformats.org/officeDocument/2006/relationships" r:embed="rId5">
            <a:extLst>
              <a:ext uri="{28A0092B-C50C-407E-A947-70E740481C1C}">
                <a14:useLocalDpi xmlns="" xmlns:a14="http://schemas.microsoft.com/office/drawing/2010/main" val="0"/>
              </a:ext>
              <a:ext uri="{96DAC541-7B7A-43D3-8B79-37D633B846F1}">
                <asvg:svgBlip xmlns="" xmlns:asvg="http://schemas.microsoft.com/office/drawing/2016/SVG/main" r:embed="rId6"/>
              </a:ext>
            </a:extLst>
          </a:blip>
          <a:stretch>
            <a:fillRect/>
          </a:stretch>
        </a:blipFill>
        <a:ln>
          <a:noFill/>
        </a:ln>
      </dgm:spPr>
      <dgm:extLst>
        <a:ext uri="{E40237B7-FDA0-4F09-8148-C483321AD2D9}">
          <dgm14:cNvPr xmlns="" xmlns:dgm14="http://schemas.microsoft.com/office/drawing/2010/diagram" id="0" name="" descr="Scales of Justice"/>
        </a:ext>
      </dgm:extLst>
    </dgm:pt>
    <dgm:pt modelId="{2B58D306-80C3-465F-94E2-28A8F720B118}" type="pres">
      <dgm:prSet presAssocID="{F54AF482-AC07-41DE-989D-05BC5F9E0D38}" presName="spaceRect" presStyleCnt="0"/>
      <dgm:spPr/>
    </dgm:pt>
    <dgm:pt modelId="{B9DB23A2-DA37-4262-9AE1-DBACADD2AA79}" type="pres">
      <dgm:prSet presAssocID="{F54AF482-AC07-41DE-989D-05BC5F9E0D38}" presName="parTx" presStyleLbl="revTx" presStyleIdx="2" presStyleCnt="4">
        <dgm:presLayoutVars>
          <dgm:chMax val="0"/>
          <dgm:chPref val="0"/>
        </dgm:presLayoutVars>
      </dgm:prSet>
      <dgm:spPr/>
      <dgm:t>
        <a:bodyPr/>
        <a:lstStyle/>
        <a:p>
          <a:endParaRPr lang="es-ES"/>
        </a:p>
      </dgm:t>
    </dgm:pt>
    <dgm:pt modelId="{256A1B30-BA88-4A49-B94E-2343C6A35121}" type="pres">
      <dgm:prSet presAssocID="{367460C9-4C6F-41A9-BC99-73E29D90F0E3}" presName="sibTrans" presStyleCnt="0"/>
      <dgm:spPr/>
    </dgm:pt>
    <dgm:pt modelId="{BE40B62E-5127-44CF-B40E-46F83DB1A710}" type="pres">
      <dgm:prSet presAssocID="{46C89F17-409B-4080-A607-1C01A2E437E5}" presName="compNode" presStyleCnt="0"/>
      <dgm:spPr/>
    </dgm:pt>
    <dgm:pt modelId="{F6CFE849-4D9D-4B25-B02A-F9FEC85EF055}" type="pres">
      <dgm:prSet presAssocID="{46C89F17-409B-4080-A607-1C01A2E437E5}" presName="bgRect" presStyleLbl="bgShp" presStyleIdx="3" presStyleCnt="4"/>
      <dgm:spPr/>
    </dgm:pt>
    <dgm:pt modelId="{FC7637D3-713F-46E2-BF78-9FAA3B34D1A6}" type="pres">
      <dgm:prSet presAssocID="{46C89F17-409B-4080-A607-1C01A2E437E5}" presName="iconRect" presStyleLbl="node1" presStyleIdx="3" presStyleCnt="4"/>
      <dgm:spPr>
        <a:blipFill>
          <a:blip xmlns:r="http://schemas.openxmlformats.org/officeDocument/2006/relationships" r:embed="rId7">
            <a:extLst>
              <a:ext uri="{28A0092B-C50C-407E-A947-70E740481C1C}">
                <a14:useLocalDpi xmlns="" xmlns:a14="http://schemas.microsoft.com/office/drawing/2010/main" val="0"/>
              </a:ext>
              <a:ext uri="{96DAC541-7B7A-43D3-8B79-37D633B846F1}">
                <asvg:svgBlip xmlns="" xmlns:asvg="http://schemas.microsoft.com/office/drawing/2016/SVG/main" r:embed="rId8"/>
              </a:ext>
            </a:extLst>
          </a:blip>
          <a:stretch>
            <a:fillRect/>
          </a:stretch>
        </a:blipFill>
        <a:ln>
          <a:noFill/>
        </a:ln>
      </dgm:spPr>
      <dgm:extLst>
        <a:ext uri="{E40237B7-FDA0-4F09-8148-C483321AD2D9}">
          <dgm14:cNvPr xmlns="" xmlns:dgm14="http://schemas.microsoft.com/office/drawing/2010/diagram" id="0" name="" descr="Hoguera"/>
        </a:ext>
      </dgm:extLst>
    </dgm:pt>
    <dgm:pt modelId="{2AB3EFA0-56F4-468D-8F57-CBA47243AED7}" type="pres">
      <dgm:prSet presAssocID="{46C89F17-409B-4080-A607-1C01A2E437E5}" presName="spaceRect" presStyleCnt="0"/>
      <dgm:spPr/>
    </dgm:pt>
    <dgm:pt modelId="{C34CE5A0-04FC-4CB5-97DC-6D12D64333B6}" type="pres">
      <dgm:prSet presAssocID="{46C89F17-409B-4080-A607-1C01A2E437E5}" presName="parTx" presStyleLbl="revTx" presStyleIdx="3" presStyleCnt="4">
        <dgm:presLayoutVars>
          <dgm:chMax val="0"/>
          <dgm:chPref val="0"/>
        </dgm:presLayoutVars>
      </dgm:prSet>
      <dgm:spPr/>
      <dgm:t>
        <a:bodyPr/>
        <a:lstStyle/>
        <a:p>
          <a:endParaRPr lang="es-ES"/>
        </a:p>
      </dgm:t>
    </dgm:pt>
  </dgm:ptLst>
  <dgm:cxnLst>
    <dgm:cxn modelId="{BBA6E161-88FC-4BA7-AB98-74EF52AEB9FD}" type="presOf" srcId="{46C89F17-409B-4080-A607-1C01A2E437E5}" destId="{C34CE5A0-04FC-4CB5-97DC-6D12D64333B6}" srcOrd="0" destOrd="0" presId="urn:microsoft.com/office/officeart/2018/2/layout/IconVerticalSolidList"/>
    <dgm:cxn modelId="{FBA199FE-6137-48B1-AB9D-11DA684EF979}" type="presOf" srcId="{F54AF482-AC07-41DE-989D-05BC5F9E0D38}" destId="{B9DB23A2-DA37-4262-9AE1-DBACADD2AA79}" srcOrd="0" destOrd="0" presId="urn:microsoft.com/office/officeart/2018/2/layout/IconVerticalSolidList"/>
    <dgm:cxn modelId="{126AD6DE-6131-4D5B-B74E-27403FF42CFF}" srcId="{0D39C601-932D-4078-A91C-46174C8F83F8}" destId="{46C89F17-409B-4080-A607-1C01A2E437E5}" srcOrd="3" destOrd="0" parTransId="{108FBC9F-F7D8-43AA-8D1F-51785FFE95DC}" sibTransId="{1D1B953A-BA53-4CF0-97DB-BD837297FFEC}"/>
    <dgm:cxn modelId="{7362D0C8-8BAC-4046-90D5-FD21CF5B3579}" srcId="{0D39C601-932D-4078-A91C-46174C8F83F8}" destId="{F54AF482-AC07-41DE-989D-05BC5F9E0D38}" srcOrd="2" destOrd="0" parTransId="{DD8DD1C9-D503-4B33-ADC8-A1F61328E679}" sibTransId="{367460C9-4C6F-41A9-BC99-73E29D90F0E3}"/>
    <dgm:cxn modelId="{DF9FD4AC-8698-46BB-A4B3-AD67D64B0D50}" type="presOf" srcId="{0D39C601-932D-4078-A91C-46174C8F83F8}" destId="{CC415EEA-5B6C-4FB7-9640-4A22BDF93F2B}" srcOrd="0" destOrd="0" presId="urn:microsoft.com/office/officeart/2018/2/layout/IconVerticalSolidList"/>
    <dgm:cxn modelId="{5DF0A693-1725-4FCD-9D76-0730ABA26A96}" srcId="{0D39C601-932D-4078-A91C-46174C8F83F8}" destId="{D6D11D61-5447-46D4-B630-F338A0C33C53}" srcOrd="1" destOrd="0" parTransId="{4665FC62-28A0-464D-BDEF-8D53BB636408}" sibTransId="{51C4D75E-BC62-48AD-8692-38EAC5BD9654}"/>
    <dgm:cxn modelId="{B975593F-AC14-4E6D-81F5-79B919DC6552}" srcId="{0D39C601-932D-4078-A91C-46174C8F83F8}" destId="{12843D22-DD4A-43A7-BB38-ACABEF94A094}" srcOrd="0" destOrd="0" parTransId="{42A9C583-FDAC-4FBA-A725-1E5348C59A2A}" sibTransId="{6D13B6BD-1B84-4B18-9174-C9E91AFE1BF6}"/>
    <dgm:cxn modelId="{8D5820B4-4822-4F16-8BF9-AC5FBCDFA858}" type="presOf" srcId="{12843D22-DD4A-43A7-BB38-ACABEF94A094}" destId="{8A0FF7E2-15ED-4B21-AAFF-4B33EB642C52}" srcOrd="0" destOrd="0" presId="urn:microsoft.com/office/officeart/2018/2/layout/IconVerticalSolidList"/>
    <dgm:cxn modelId="{019B74D3-16C1-4E1F-8A89-56E516B5860D}" type="presOf" srcId="{D6D11D61-5447-46D4-B630-F338A0C33C53}" destId="{25E126FB-3955-4E47-B96E-FC1F93D13E77}" srcOrd="0" destOrd="0" presId="urn:microsoft.com/office/officeart/2018/2/layout/IconVerticalSolidList"/>
    <dgm:cxn modelId="{48A56BE6-AEDC-4BC9-939B-BC54032BF30E}" type="presParOf" srcId="{CC415EEA-5B6C-4FB7-9640-4A22BDF93F2B}" destId="{9954247D-5BBD-4AAC-8276-8EF772900D11}" srcOrd="0" destOrd="0" presId="urn:microsoft.com/office/officeart/2018/2/layout/IconVerticalSolidList"/>
    <dgm:cxn modelId="{4ECFBAEF-9222-4584-BB1D-2F716614A2E3}" type="presParOf" srcId="{9954247D-5BBD-4AAC-8276-8EF772900D11}" destId="{BF25FAD7-61A8-49FB-8A37-EA65A2894056}" srcOrd="0" destOrd="0" presId="urn:microsoft.com/office/officeart/2018/2/layout/IconVerticalSolidList"/>
    <dgm:cxn modelId="{7442C4E2-6182-4DFC-B635-07E1A50308D4}" type="presParOf" srcId="{9954247D-5BBD-4AAC-8276-8EF772900D11}" destId="{CA0EFCB8-A354-429B-B636-D6D7F8DABD06}" srcOrd="1" destOrd="0" presId="urn:microsoft.com/office/officeart/2018/2/layout/IconVerticalSolidList"/>
    <dgm:cxn modelId="{E31AEA75-F089-418C-89A8-B1B114EBF16A}" type="presParOf" srcId="{9954247D-5BBD-4AAC-8276-8EF772900D11}" destId="{7D1C1C1B-84EB-45BE-A861-C9A97D38CDEB}" srcOrd="2" destOrd="0" presId="urn:microsoft.com/office/officeart/2018/2/layout/IconVerticalSolidList"/>
    <dgm:cxn modelId="{77E2AC57-F1FC-4EAE-9E5C-A91BC7DB4190}" type="presParOf" srcId="{9954247D-5BBD-4AAC-8276-8EF772900D11}" destId="{8A0FF7E2-15ED-4B21-AAFF-4B33EB642C52}" srcOrd="3" destOrd="0" presId="urn:microsoft.com/office/officeart/2018/2/layout/IconVerticalSolidList"/>
    <dgm:cxn modelId="{4A1FD889-3B69-461F-85BE-BAA5F898C8AC}" type="presParOf" srcId="{CC415EEA-5B6C-4FB7-9640-4A22BDF93F2B}" destId="{6BE8A99B-B269-423C-BDD0-D71C984404EE}" srcOrd="1" destOrd="0" presId="urn:microsoft.com/office/officeart/2018/2/layout/IconVerticalSolidList"/>
    <dgm:cxn modelId="{C3D9F14E-8F1E-4E6E-9E7F-EA65FAF60779}" type="presParOf" srcId="{CC415EEA-5B6C-4FB7-9640-4A22BDF93F2B}" destId="{728688F7-2849-4B56-804F-236D1B9DD1B9}" srcOrd="2" destOrd="0" presId="urn:microsoft.com/office/officeart/2018/2/layout/IconVerticalSolidList"/>
    <dgm:cxn modelId="{06B67DD0-E2B2-475C-8404-B55B9C5FE82F}" type="presParOf" srcId="{728688F7-2849-4B56-804F-236D1B9DD1B9}" destId="{E089ED2D-B9A6-4027-BED1-591CF9EFD21C}" srcOrd="0" destOrd="0" presId="urn:microsoft.com/office/officeart/2018/2/layout/IconVerticalSolidList"/>
    <dgm:cxn modelId="{D6376683-898F-4273-88B2-44C69E9EB7B3}" type="presParOf" srcId="{728688F7-2849-4B56-804F-236D1B9DD1B9}" destId="{C70C3087-8EA7-4787-A1E6-FC006CB618F8}" srcOrd="1" destOrd="0" presId="urn:microsoft.com/office/officeart/2018/2/layout/IconVerticalSolidList"/>
    <dgm:cxn modelId="{BE0502D0-675D-42D8-B73F-12F134493043}" type="presParOf" srcId="{728688F7-2849-4B56-804F-236D1B9DD1B9}" destId="{C182382F-20DB-437D-A772-0EE289C337F2}" srcOrd="2" destOrd="0" presId="urn:microsoft.com/office/officeart/2018/2/layout/IconVerticalSolidList"/>
    <dgm:cxn modelId="{123A3FAC-3683-42E7-80CF-B2D464FB0AE5}" type="presParOf" srcId="{728688F7-2849-4B56-804F-236D1B9DD1B9}" destId="{25E126FB-3955-4E47-B96E-FC1F93D13E77}" srcOrd="3" destOrd="0" presId="urn:microsoft.com/office/officeart/2018/2/layout/IconVerticalSolidList"/>
    <dgm:cxn modelId="{228651D4-9739-4285-9F1D-E63FA5C19009}" type="presParOf" srcId="{CC415EEA-5B6C-4FB7-9640-4A22BDF93F2B}" destId="{BA541D95-BB84-4C65-93FE-37CBE8D6C50A}" srcOrd="3" destOrd="0" presId="urn:microsoft.com/office/officeart/2018/2/layout/IconVerticalSolidList"/>
    <dgm:cxn modelId="{5B8C022E-7835-413F-A4F7-C8351A46E373}" type="presParOf" srcId="{CC415EEA-5B6C-4FB7-9640-4A22BDF93F2B}" destId="{88F0DFE8-9C7C-42B7-A7E1-B244EA958557}" srcOrd="4" destOrd="0" presId="urn:microsoft.com/office/officeart/2018/2/layout/IconVerticalSolidList"/>
    <dgm:cxn modelId="{61C893DE-1DF8-4F9F-A00C-616547F80965}" type="presParOf" srcId="{88F0DFE8-9C7C-42B7-A7E1-B244EA958557}" destId="{4F3B75AC-78A1-49B0-ABE1-6296AFA9FCCD}" srcOrd="0" destOrd="0" presId="urn:microsoft.com/office/officeart/2018/2/layout/IconVerticalSolidList"/>
    <dgm:cxn modelId="{503C7751-8A74-4A36-8C45-52F53708B4C8}" type="presParOf" srcId="{88F0DFE8-9C7C-42B7-A7E1-B244EA958557}" destId="{1905022E-4BF2-4AB6-821C-B5972EE6D540}" srcOrd="1" destOrd="0" presId="urn:microsoft.com/office/officeart/2018/2/layout/IconVerticalSolidList"/>
    <dgm:cxn modelId="{26C0685A-B2FB-47B7-B840-DFD221B37DB8}" type="presParOf" srcId="{88F0DFE8-9C7C-42B7-A7E1-B244EA958557}" destId="{2B58D306-80C3-465F-94E2-28A8F720B118}" srcOrd="2" destOrd="0" presId="urn:microsoft.com/office/officeart/2018/2/layout/IconVerticalSolidList"/>
    <dgm:cxn modelId="{C87EE2BB-E256-4ACB-A8DB-AD486961FB4C}" type="presParOf" srcId="{88F0DFE8-9C7C-42B7-A7E1-B244EA958557}" destId="{B9DB23A2-DA37-4262-9AE1-DBACADD2AA79}" srcOrd="3" destOrd="0" presId="urn:microsoft.com/office/officeart/2018/2/layout/IconVerticalSolidList"/>
    <dgm:cxn modelId="{83684E3A-1744-4137-B307-A717CEB6C9AC}" type="presParOf" srcId="{CC415EEA-5B6C-4FB7-9640-4A22BDF93F2B}" destId="{256A1B30-BA88-4A49-B94E-2343C6A35121}" srcOrd="5" destOrd="0" presId="urn:microsoft.com/office/officeart/2018/2/layout/IconVerticalSolidList"/>
    <dgm:cxn modelId="{EAFB4FCD-E542-4435-BC98-60AF88F8F197}" type="presParOf" srcId="{CC415EEA-5B6C-4FB7-9640-4A22BDF93F2B}" destId="{BE40B62E-5127-44CF-B40E-46F83DB1A710}" srcOrd="6" destOrd="0" presId="urn:microsoft.com/office/officeart/2018/2/layout/IconVerticalSolidList"/>
    <dgm:cxn modelId="{E21C1CC9-53C7-426F-9231-69CEC8E504FD}" type="presParOf" srcId="{BE40B62E-5127-44CF-B40E-46F83DB1A710}" destId="{F6CFE849-4D9D-4B25-B02A-F9FEC85EF055}" srcOrd="0" destOrd="0" presId="urn:microsoft.com/office/officeart/2018/2/layout/IconVerticalSolidList"/>
    <dgm:cxn modelId="{7FDD8373-92B9-4C8F-AFAA-682759EA1480}" type="presParOf" srcId="{BE40B62E-5127-44CF-B40E-46F83DB1A710}" destId="{FC7637D3-713F-46E2-BF78-9FAA3B34D1A6}" srcOrd="1" destOrd="0" presId="urn:microsoft.com/office/officeart/2018/2/layout/IconVerticalSolidList"/>
    <dgm:cxn modelId="{EB6A180B-E917-4818-9292-D02164039532}" type="presParOf" srcId="{BE40B62E-5127-44CF-B40E-46F83DB1A710}" destId="{2AB3EFA0-56F4-468D-8F57-CBA47243AED7}" srcOrd="2" destOrd="0" presId="urn:microsoft.com/office/officeart/2018/2/layout/IconVerticalSolidList"/>
    <dgm:cxn modelId="{D97A40ED-11CD-4C2B-94EB-2173E717C955}" type="presParOf" srcId="{BE40B62E-5127-44CF-B40E-46F83DB1A710}" destId="{C34CE5A0-04FC-4CB5-97DC-6D12D64333B6}" srcOrd="3" destOrd="0" presId="urn:microsoft.com/office/officeart/2018/2/layout/IconVerticalSolidList"/>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2151FC4-8177-4244-A9F0-239C75F8271D}"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4285A34-04E5-447D-ABD4-4C6C547AE38A}">
      <dgm:prSet/>
      <dgm:spPr/>
      <dgm:t>
        <a:bodyPr/>
        <a:lstStyle/>
        <a:p>
          <a:r>
            <a:rPr lang="es-ES"/>
            <a:t>aprobar un reglamento que satisfaga los requerimientos legales en cuanto a su contenido</a:t>
          </a:r>
          <a:endParaRPr lang="en-US"/>
        </a:p>
      </dgm:t>
    </dgm:pt>
    <dgm:pt modelId="{F4EEFB7E-8530-4C05-B837-49AAB736CFBC}" type="parTrans" cxnId="{443764C7-50E1-4AC0-AF36-FEDF93ABCECC}">
      <dgm:prSet/>
      <dgm:spPr/>
      <dgm:t>
        <a:bodyPr/>
        <a:lstStyle/>
        <a:p>
          <a:endParaRPr lang="en-US"/>
        </a:p>
      </dgm:t>
    </dgm:pt>
    <dgm:pt modelId="{ADB17B9F-81BC-4A33-AE3F-EA011CBE497F}" type="sibTrans" cxnId="{443764C7-50E1-4AC0-AF36-FEDF93ABCECC}">
      <dgm:prSet/>
      <dgm:spPr/>
      <dgm:t>
        <a:bodyPr/>
        <a:lstStyle/>
        <a:p>
          <a:endParaRPr lang="en-US"/>
        </a:p>
      </dgm:t>
    </dgm:pt>
    <dgm:pt modelId="{79A22AD5-1D3D-463E-9F15-E18DAFF79692}">
      <dgm:prSet/>
      <dgm:spPr/>
      <dgm:t>
        <a:bodyPr/>
        <a:lstStyle/>
        <a:p>
          <a:r>
            <a:rPr lang="es-ES"/>
            <a:t>inscribirlo en el registro inmobiliario </a:t>
          </a:r>
          <a:endParaRPr lang="en-US"/>
        </a:p>
      </dgm:t>
    </dgm:pt>
    <dgm:pt modelId="{EC9B5BA5-E0E6-4AB5-AE13-99304CB8D38B}" type="parTrans" cxnId="{7B227BDB-9165-4B11-A7E9-96AC09E51B78}">
      <dgm:prSet/>
      <dgm:spPr/>
      <dgm:t>
        <a:bodyPr/>
        <a:lstStyle/>
        <a:p>
          <a:endParaRPr lang="en-US"/>
        </a:p>
      </dgm:t>
    </dgm:pt>
    <dgm:pt modelId="{930E9B28-7E49-4F3A-A812-262411B2597B}" type="sibTrans" cxnId="{7B227BDB-9165-4B11-A7E9-96AC09E51B78}">
      <dgm:prSet/>
      <dgm:spPr/>
      <dgm:t>
        <a:bodyPr/>
        <a:lstStyle/>
        <a:p>
          <a:endParaRPr lang="en-US"/>
        </a:p>
      </dgm:t>
    </dgm:pt>
    <dgm:pt modelId="{7528AA2F-BB06-4CFB-B2C8-2C3DD3FF67F2}">
      <dgm:prSet/>
      <dgm:spPr/>
      <dgm:t>
        <a:bodyPr/>
        <a:lstStyle/>
        <a:p>
          <a:r>
            <a:rPr lang="es-ES"/>
            <a:t>y transcribirlo en las respectivas escrituras traslativas?</a:t>
          </a:r>
          <a:endParaRPr lang="en-US"/>
        </a:p>
      </dgm:t>
    </dgm:pt>
    <dgm:pt modelId="{30D7A0E9-2684-420D-B461-C581B78ABCCD}" type="parTrans" cxnId="{0743179D-B04F-4E90-A6F8-22F793D32470}">
      <dgm:prSet/>
      <dgm:spPr/>
      <dgm:t>
        <a:bodyPr/>
        <a:lstStyle/>
        <a:p>
          <a:endParaRPr lang="en-US"/>
        </a:p>
      </dgm:t>
    </dgm:pt>
    <dgm:pt modelId="{2869F8D1-F0F7-4326-B376-077B1632E058}" type="sibTrans" cxnId="{0743179D-B04F-4E90-A6F8-22F793D32470}">
      <dgm:prSet/>
      <dgm:spPr/>
      <dgm:t>
        <a:bodyPr/>
        <a:lstStyle/>
        <a:p>
          <a:endParaRPr lang="en-US"/>
        </a:p>
      </dgm:t>
    </dgm:pt>
    <dgm:pt modelId="{8CC0D8EF-BA93-404A-BE6D-E4D24C49FD43}">
      <dgm:prSet/>
      <dgm:spPr/>
      <dgm:t>
        <a:bodyPr/>
        <a:lstStyle/>
        <a:p>
          <a:r>
            <a:rPr lang="es-ES"/>
            <a:t>Aplicación de la resolución general 7 barra 2015 YGJ, artículo 438. Transformación de asociaciones civiles bajo forma de sociedades hacia otras personas jurídicas</a:t>
          </a:r>
          <a:endParaRPr lang="en-US"/>
        </a:p>
      </dgm:t>
    </dgm:pt>
    <dgm:pt modelId="{B713F14A-2393-4543-AC73-6AA042EC74C5}" type="parTrans" cxnId="{CB423C3B-4185-48AF-87F8-A7440F97FDD4}">
      <dgm:prSet/>
      <dgm:spPr/>
      <dgm:t>
        <a:bodyPr/>
        <a:lstStyle/>
        <a:p>
          <a:endParaRPr lang="en-US"/>
        </a:p>
      </dgm:t>
    </dgm:pt>
    <dgm:pt modelId="{0B619581-4CBC-45A1-9C27-B8E3CF9CD557}" type="sibTrans" cxnId="{CB423C3B-4185-48AF-87F8-A7440F97FDD4}">
      <dgm:prSet/>
      <dgm:spPr/>
      <dgm:t>
        <a:bodyPr/>
        <a:lstStyle/>
        <a:p>
          <a:endParaRPr lang="en-US"/>
        </a:p>
      </dgm:t>
    </dgm:pt>
    <dgm:pt modelId="{B6DA4A57-6265-44D4-88AE-C22101D956CB}" type="pres">
      <dgm:prSet presAssocID="{E2151FC4-8177-4244-A9F0-239C75F8271D}" presName="linear" presStyleCnt="0">
        <dgm:presLayoutVars>
          <dgm:animLvl val="lvl"/>
          <dgm:resizeHandles val="exact"/>
        </dgm:presLayoutVars>
      </dgm:prSet>
      <dgm:spPr/>
      <dgm:t>
        <a:bodyPr/>
        <a:lstStyle/>
        <a:p>
          <a:endParaRPr lang="es-ES"/>
        </a:p>
      </dgm:t>
    </dgm:pt>
    <dgm:pt modelId="{D72A3525-EE48-4A40-9803-29E860B60BE4}" type="pres">
      <dgm:prSet presAssocID="{24285A34-04E5-447D-ABD4-4C6C547AE38A}" presName="parentText" presStyleLbl="node1" presStyleIdx="0" presStyleCnt="4">
        <dgm:presLayoutVars>
          <dgm:chMax val="0"/>
          <dgm:bulletEnabled val="1"/>
        </dgm:presLayoutVars>
      </dgm:prSet>
      <dgm:spPr/>
      <dgm:t>
        <a:bodyPr/>
        <a:lstStyle/>
        <a:p>
          <a:endParaRPr lang="es-ES"/>
        </a:p>
      </dgm:t>
    </dgm:pt>
    <dgm:pt modelId="{036BB1B6-8C1E-4ACB-AE57-95A3A515D9C0}" type="pres">
      <dgm:prSet presAssocID="{ADB17B9F-81BC-4A33-AE3F-EA011CBE497F}" presName="spacer" presStyleCnt="0"/>
      <dgm:spPr/>
    </dgm:pt>
    <dgm:pt modelId="{6784C420-F3A2-4C0B-A023-B6AF6C7A25E9}" type="pres">
      <dgm:prSet presAssocID="{79A22AD5-1D3D-463E-9F15-E18DAFF79692}" presName="parentText" presStyleLbl="node1" presStyleIdx="1" presStyleCnt="4">
        <dgm:presLayoutVars>
          <dgm:chMax val="0"/>
          <dgm:bulletEnabled val="1"/>
        </dgm:presLayoutVars>
      </dgm:prSet>
      <dgm:spPr/>
      <dgm:t>
        <a:bodyPr/>
        <a:lstStyle/>
        <a:p>
          <a:endParaRPr lang="es-ES"/>
        </a:p>
      </dgm:t>
    </dgm:pt>
    <dgm:pt modelId="{883DEB5F-C492-4757-8301-A65E301057FF}" type="pres">
      <dgm:prSet presAssocID="{930E9B28-7E49-4F3A-A812-262411B2597B}" presName="spacer" presStyleCnt="0"/>
      <dgm:spPr/>
    </dgm:pt>
    <dgm:pt modelId="{466D63E5-8492-403F-A950-0114025617F4}" type="pres">
      <dgm:prSet presAssocID="{7528AA2F-BB06-4CFB-B2C8-2C3DD3FF67F2}" presName="parentText" presStyleLbl="node1" presStyleIdx="2" presStyleCnt="4">
        <dgm:presLayoutVars>
          <dgm:chMax val="0"/>
          <dgm:bulletEnabled val="1"/>
        </dgm:presLayoutVars>
      </dgm:prSet>
      <dgm:spPr/>
      <dgm:t>
        <a:bodyPr/>
        <a:lstStyle/>
        <a:p>
          <a:endParaRPr lang="es-ES"/>
        </a:p>
      </dgm:t>
    </dgm:pt>
    <dgm:pt modelId="{7B795EF4-F42D-4E35-942E-EC3ED46FE4B8}" type="pres">
      <dgm:prSet presAssocID="{2869F8D1-F0F7-4326-B376-077B1632E058}" presName="spacer" presStyleCnt="0"/>
      <dgm:spPr/>
    </dgm:pt>
    <dgm:pt modelId="{DC0DF673-1456-487B-B9EA-D805515D3189}" type="pres">
      <dgm:prSet presAssocID="{8CC0D8EF-BA93-404A-BE6D-E4D24C49FD43}" presName="parentText" presStyleLbl="node1" presStyleIdx="3" presStyleCnt="4">
        <dgm:presLayoutVars>
          <dgm:chMax val="0"/>
          <dgm:bulletEnabled val="1"/>
        </dgm:presLayoutVars>
      </dgm:prSet>
      <dgm:spPr/>
      <dgm:t>
        <a:bodyPr/>
        <a:lstStyle/>
        <a:p>
          <a:endParaRPr lang="es-ES"/>
        </a:p>
      </dgm:t>
    </dgm:pt>
  </dgm:ptLst>
  <dgm:cxnLst>
    <dgm:cxn modelId="{443764C7-50E1-4AC0-AF36-FEDF93ABCECC}" srcId="{E2151FC4-8177-4244-A9F0-239C75F8271D}" destId="{24285A34-04E5-447D-ABD4-4C6C547AE38A}" srcOrd="0" destOrd="0" parTransId="{F4EEFB7E-8530-4C05-B837-49AAB736CFBC}" sibTransId="{ADB17B9F-81BC-4A33-AE3F-EA011CBE497F}"/>
    <dgm:cxn modelId="{C16DE545-EF21-4122-89EF-C459852B9D09}" type="presOf" srcId="{E2151FC4-8177-4244-A9F0-239C75F8271D}" destId="{B6DA4A57-6265-44D4-88AE-C22101D956CB}" srcOrd="0" destOrd="0" presId="urn:microsoft.com/office/officeart/2005/8/layout/vList2"/>
    <dgm:cxn modelId="{0743179D-B04F-4E90-A6F8-22F793D32470}" srcId="{E2151FC4-8177-4244-A9F0-239C75F8271D}" destId="{7528AA2F-BB06-4CFB-B2C8-2C3DD3FF67F2}" srcOrd="2" destOrd="0" parTransId="{30D7A0E9-2684-420D-B461-C581B78ABCCD}" sibTransId="{2869F8D1-F0F7-4326-B376-077B1632E058}"/>
    <dgm:cxn modelId="{7B227BDB-9165-4B11-A7E9-96AC09E51B78}" srcId="{E2151FC4-8177-4244-A9F0-239C75F8271D}" destId="{79A22AD5-1D3D-463E-9F15-E18DAFF79692}" srcOrd="1" destOrd="0" parTransId="{EC9B5BA5-E0E6-4AB5-AE13-99304CB8D38B}" sibTransId="{930E9B28-7E49-4F3A-A812-262411B2597B}"/>
    <dgm:cxn modelId="{2C6CB9ED-6A59-4170-82C8-BA1E3B15F901}" type="presOf" srcId="{7528AA2F-BB06-4CFB-B2C8-2C3DD3FF67F2}" destId="{466D63E5-8492-403F-A950-0114025617F4}" srcOrd="0" destOrd="0" presId="urn:microsoft.com/office/officeart/2005/8/layout/vList2"/>
    <dgm:cxn modelId="{CB423C3B-4185-48AF-87F8-A7440F97FDD4}" srcId="{E2151FC4-8177-4244-A9F0-239C75F8271D}" destId="{8CC0D8EF-BA93-404A-BE6D-E4D24C49FD43}" srcOrd="3" destOrd="0" parTransId="{B713F14A-2393-4543-AC73-6AA042EC74C5}" sibTransId="{0B619581-4CBC-45A1-9C27-B8E3CF9CD557}"/>
    <dgm:cxn modelId="{38A41F26-F4B8-4D91-87CA-5803AC73DF96}" type="presOf" srcId="{79A22AD5-1D3D-463E-9F15-E18DAFF79692}" destId="{6784C420-F3A2-4C0B-A023-B6AF6C7A25E9}" srcOrd="0" destOrd="0" presId="urn:microsoft.com/office/officeart/2005/8/layout/vList2"/>
    <dgm:cxn modelId="{BAC8B817-EA8C-4092-A6D5-916239C8D3B6}" type="presOf" srcId="{8CC0D8EF-BA93-404A-BE6D-E4D24C49FD43}" destId="{DC0DF673-1456-487B-B9EA-D805515D3189}" srcOrd="0" destOrd="0" presId="urn:microsoft.com/office/officeart/2005/8/layout/vList2"/>
    <dgm:cxn modelId="{67F12E6B-C3E6-402C-9146-8B38A3726DA8}" type="presOf" srcId="{24285A34-04E5-447D-ABD4-4C6C547AE38A}" destId="{D72A3525-EE48-4A40-9803-29E860B60BE4}" srcOrd="0" destOrd="0" presId="urn:microsoft.com/office/officeart/2005/8/layout/vList2"/>
    <dgm:cxn modelId="{F250CE81-97A3-4CCD-89CE-114ADF6EE467}" type="presParOf" srcId="{B6DA4A57-6265-44D4-88AE-C22101D956CB}" destId="{D72A3525-EE48-4A40-9803-29E860B60BE4}" srcOrd="0" destOrd="0" presId="urn:microsoft.com/office/officeart/2005/8/layout/vList2"/>
    <dgm:cxn modelId="{F6A4BDE5-2FBA-4755-B1FE-B4590AE815A3}" type="presParOf" srcId="{B6DA4A57-6265-44D4-88AE-C22101D956CB}" destId="{036BB1B6-8C1E-4ACB-AE57-95A3A515D9C0}" srcOrd="1" destOrd="0" presId="urn:microsoft.com/office/officeart/2005/8/layout/vList2"/>
    <dgm:cxn modelId="{5795CF72-1C9E-43A6-A9C0-68A612CDE01D}" type="presParOf" srcId="{B6DA4A57-6265-44D4-88AE-C22101D956CB}" destId="{6784C420-F3A2-4C0B-A023-B6AF6C7A25E9}" srcOrd="2" destOrd="0" presId="urn:microsoft.com/office/officeart/2005/8/layout/vList2"/>
    <dgm:cxn modelId="{04BB46E2-2A27-4817-8166-EEBC07563CF5}" type="presParOf" srcId="{B6DA4A57-6265-44D4-88AE-C22101D956CB}" destId="{883DEB5F-C492-4757-8301-A65E301057FF}" srcOrd="3" destOrd="0" presId="urn:microsoft.com/office/officeart/2005/8/layout/vList2"/>
    <dgm:cxn modelId="{69D23CC0-C1A5-479D-97F8-2DBEA20C0EA7}" type="presParOf" srcId="{B6DA4A57-6265-44D4-88AE-C22101D956CB}" destId="{466D63E5-8492-403F-A950-0114025617F4}" srcOrd="4" destOrd="0" presId="urn:microsoft.com/office/officeart/2005/8/layout/vList2"/>
    <dgm:cxn modelId="{738BE2DD-6764-437B-ADDF-0890FE8551C0}" type="presParOf" srcId="{B6DA4A57-6265-44D4-88AE-C22101D956CB}" destId="{7B795EF4-F42D-4E35-942E-EC3ED46FE4B8}" srcOrd="5" destOrd="0" presId="urn:microsoft.com/office/officeart/2005/8/layout/vList2"/>
    <dgm:cxn modelId="{3A42DAF6-8C6E-47D1-88EF-9FBA5133C643}" type="presParOf" srcId="{B6DA4A57-6265-44D4-88AE-C22101D956CB}" destId="{DC0DF673-1456-487B-B9EA-D805515D3189}" srcOrd="6" destOrd="0" presId="urn:microsoft.com/office/officeart/2005/8/layout/vList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C61F7C2-71FD-4DA7-A616-5146B8BD5E2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47FA77F-D770-4888-9BC4-BDD265DB2A4B}">
      <dgm:prSet/>
      <dgm:spPr/>
      <dgm:t>
        <a:bodyPr/>
        <a:lstStyle/>
        <a:p>
          <a:r>
            <a:rPr lang="es-ES"/>
            <a:t>elaborar un reglamento de propiedad que contenga las enunciaciones exigidas por el 2056 aprobarlo por el directorio o por el Consejo de administración segura el caso ratificarlo por la asamblea inscribirlo en el registro inmobiliario</a:t>
          </a:r>
          <a:endParaRPr lang="en-US"/>
        </a:p>
      </dgm:t>
    </dgm:pt>
    <dgm:pt modelId="{B843D112-B694-4905-8C6C-5393CD499D2B}" type="parTrans" cxnId="{00D0403D-D42E-4776-A96D-33F26F816E8E}">
      <dgm:prSet/>
      <dgm:spPr/>
      <dgm:t>
        <a:bodyPr/>
        <a:lstStyle/>
        <a:p>
          <a:endParaRPr lang="en-US"/>
        </a:p>
      </dgm:t>
    </dgm:pt>
    <dgm:pt modelId="{1F4B2890-1362-47BD-87FD-15A0A53879C5}" type="sibTrans" cxnId="{00D0403D-D42E-4776-A96D-33F26F816E8E}">
      <dgm:prSet/>
      <dgm:spPr/>
      <dgm:t>
        <a:bodyPr/>
        <a:lstStyle/>
        <a:p>
          <a:endParaRPr lang="en-US"/>
        </a:p>
      </dgm:t>
    </dgm:pt>
    <dgm:pt modelId="{3B019C14-8652-4BE6-A996-9E37DE9C3994}">
      <dgm:prSet/>
      <dgm:spPr/>
      <dgm:t>
        <a:bodyPr/>
        <a:lstStyle/>
        <a:p>
          <a:r>
            <a:rPr lang="es-ES"/>
            <a:t>revisar los estatutos para adecuar el sistema de mayoría para las decisiones correspondientes</a:t>
          </a:r>
          <a:endParaRPr lang="en-US"/>
        </a:p>
      </dgm:t>
    </dgm:pt>
    <dgm:pt modelId="{DF0B3460-F7F0-4854-8364-160D9662CEBD}" type="parTrans" cxnId="{BD0707EF-96CB-47EA-A249-8AEA16A8E133}">
      <dgm:prSet/>
      <dgm:spPr/>
      <dgm:t>
        <a:bodyPr/>
        <a:lstStyle/>
        <a:p>
          <a:endParaRPr lang="en-US"/>
        </a:p>
      </dgm:t>
    </dgm:pt>
    <dgm:pt modelId="{061CC72F-4B36-425A-9B89-17E2313EDF7A}" type="sibTrans" cxnId="{BD0707EF-96CB-47EA-A249-8AEA16A8E133}">
      <dgm:prSet/>
      <dgm:spPr/>
      <dgm:t>
        <a:bodyPr/>
        <a:lstStyle/>
        <a:p>
          <a:endParaRPr lang="en-US"/>
        </a:p>
      </dgm:t>
    </dgm:pt>
    <dgm:pt modelId="{81432B23-1427-4692-809E-3474AC080858}">
      <dgm:prSet/>
      <dgm:spPr/>
      <dgm:t>
        <a:bodyPr/>
        <a:lstStyle/>
        <a:p>
          <a:r>
            <a:rPr lang="es-ES"/>
            <a:t>por el momento el registro de la propiedad inmueble de la provincia de Buenos Aires no se ha pronunciado</a:t>
          </a:r>
          <a:endParaRPr lang="en-US"/>
        </a:p>
      </dgm:t>
    </dgm:pt>
    <dgm:pt modelId="{E8498DD5-B62A-4733-B386-8C43A8624D50}" type="parTrans" cxnId="{4BA35D8A-B05E-447E-8B26-C997374277AD}">
      <dgm:prSet/>
      <dgm:spPr/>
      <dgm:t>
        <a:bodyPr/>
        <a:lstStyle/>
        <a:p>
          <a:endParaRPr lang="en-US"/>
        </a:p>
      </dgm:t>
    </dgm:pt>
    <dgm:pt modelId="{8EB8E64C-F623-4BC0-90DD-CAD65FDB5507}" type="sibTrans" cxnId="{4BA35D8A-B05E-447E-8B26-C997374277AD}">
      <dgm:prSet/>
      <dgm:spPr/>
      <dgm:t>
        <a:bodyPr/>
        <a:lstStyle/>
        <a:p>
          <a:endParaRPr lang="en-US"/>
        </a:p>
      </dgm:t>
    </dgm:pt>
    <dgm:pt modelId="{E4350EC3-0EA4-4AB5-B5D6-73D86A03EAAA}" type="pres">
      <dgm:prSet presAssocID="{DC61F7C2-71FD-4DA7-A616-5146B8BD5E2F}" presName="linear" presStyleCnt="0">
        <dgm:presLayoutVars>
          <dgm:animLvl val="lvl"/>
          <dgm:resizeHandles val="exact"/>
        </dgm:presLayoutVars>
      </dgm:prSet>
      <dgm:spPr/>
      <dgm:t>
        <a:bodyPr/>
        <a:lstStyle/>
        <a:p>
          <a:endParaRPr lang="es-ES"/>
        </a:p>
      </dgm:t>
    </dgm:pt>
    <dgm:pt modelId="{5436D846-B104-41FD-B58B-4A377F5C0A0E}" type="pres">
      <dgm:prSet presAssocID="{047FA77F-D770-4888-9BC4-BDD265DB2A4B}" presName="parentText" presStyleLbl="node1" presStyleIdx="0" presStyleCnt="3">
        <dgm:presLayoutVars>
          <dgm:chMax val="0"/>
          <dgm:bulletEnabled val="1"/>
        </dgm:presLayoutVars>
      </dgm:prSet>
      <dgm:spPr/>
      <dgm:t>
        <a:bodyPr/>
        <a:lstStyle/>
        <a:p>
          <a:endParaRPr lang="es-ES"/>
        </a:p>
      </dgm:t>
    </dgm:pt>
    <dgm:pt modelId="{ED904E76-CEC5-4CC0-A03C-03A6E9837B64}" type="pres">
      <dgm:prSet presAssocID="{1F4B2890-1362-47BD-87FD-15A0A53879C5}" presName="spacer" presStyleCnt="0"/>
      <dgm:spPr/>
    </dgm:pt>
    <dgm:pt modelId="{4192C998-F175-4B9F-B67A-CB2DA42E4881}" type="pres">
      <dgm:prSet presAssocID="{3B019C14-8652-4BE6-A996-9E37DE9C3994}" presName="parentText" presStyleLbl="node1" presStyleIdx="1" presStyleCnt="3">
        <dgm:presLayoutVars>
          <dgm:chMax val="0"/>
          <dgm:bulletEnabled val="1"/>
        </dgm:presLayoutVars>
      </dgm:prSet>
      <dgm:spPr/>
      <dgm:t>
        <a:bodyPr/>
        <a:lstStyle/>
        <a:p>
          <a:endParaRPr lang="es-ES"/>
        </a:p>
      </dgm:t>
    </dgm:pt>
    <dgm:pt modelId="{8EF0EDFA-119B-4F8D-BFA9-48AC00246E83}" type="pres">
      <dgm:prSet presAssocID="{061CC72F-4B36-425A-9B89-17E2313EDF7A}" presName="spacer" presStyleCnt="0"/>
      <dgm:spPr/>
    </dgm:pt>
    <dgm:pt modelId="{7696B926-1670-4BBA-8E15-D91CB834D5B8}" type="pres">
      <dgm:prSet presAssocID="{81432B23-1427-4692-809E-3474AC080858}" presName="parentText" presStyleLbl="node1" presStyleIdx="2" presStyleCnt="3">
        <dgm:presLayoutVars>
          <dgm:chMax val="0"/>
          <dgm:bulletEnabled val="1"/>
        </dgm:presLayoutVars>
      </dgm:prSet>
      <dgm:spPr/>
      <dgm:t>
        <a:bodyPr/>
        <a:lstStyle/>
        <a:p>
          <a:endParaRPr lang="es-ES"/>
        </a:p>
      </dgm:t>
    </dgm:pt>
  </dgm:ptLst>
  <dgm:cxnLst>
    <dgm:cxn modelId="{FEFDF348-E647-4AF6-BEB3-B5F42091633A}" type="presOf" srcId="{DC61F7C2-71FD-4DA7-A616-5146B8BD5E2F}" destId="{E4350EC3-0EA4-4AB5-B5D6-73D86A03EAAA}" srcOrd="0" destOrd="0" presId="urn:microsoft.com/office/officeart/2005/8/layout/vList2"/>
    <dgm:cxn modelId="{B6BC46B1-58A7-47B1-87A4-0236A471691D}" type="presOf" srcId="{047FA77F-D770-4888-9BC4-BDD265DB2A4B}" destId="{5436D846-B104-41FD-B58B-4A377F5C0A0E}" srcOrd="0" destOrd="0" presId="urn:microsoft.com/office/officeart/2005/8/layout/vList2"/>
    <dgm:cxn modelId="{D3FA701A-DF33-4646-B7C8-A1F332E39646}" type="presOf" srcId="{3B019C14-8652-4BE6-A996-9E37DE9C3994}" destId="{4192C998-F175-4B9F-B67A-CB2DA42E4881}" srcOrd="0" destOrd="0" presId="urn:microsoft.com/office/officeart/2005/8/layout/vList2"/>
    <dgm:cxn modelId="{00D0403D-D42E-4776-A96D-33F26F816E8E}" srcId="{DC61F7C2-71FD-4DA7-A616-5146B8BD5E2F}" destId="{047FA77F-D770-4888-9BC4-BDD265DB2A4B}" srcOrd="0" destOrd="0" parTransId="{B843D112-B694-4905-8C6C-5393CD499D2B}" sibTransId="{1F4B2890-1362-47BD-87FD-15A0A53879C5}"/>
    <dgm:cxn modelId="{B179059F-47D5-45CD-BEDE-6F115D5F13FA}" type="presOf" srcId="{81432B23-1427-4692-809E-3474AC080858}" destId="{7696B926-1670-4BBA-8E15-D91CB834D5B8}" srcOrd="0" destOrd="0" presId="urn:microsoft.com/office/officeart/2005/8/layout/vList2"/>
    <dgm:cxn modelId="{BD0707EF-96CB-47EA-A249-8AEA16A8E133}" srcId="{DC61F7C2-71FD-4DA7-A616-5146B8BD5E2F}" destId="{3B019C14-8652-4BE6-A996-9E37DE9C3994}" srcOrd="1" destOrd="0" parTransId="{DF0B3460-F7F0-4854-8364-160D9662CEBD}" sibTransId="{061CC72F-4B36-425A-9B89-17E2313EDF7A}"/>
    <dgm:cxn modelId="{4BA35D8A-B05E-447E-8B26-C997374277AD}" srcId="{DC61F7C2-71FD-4DA7-A616-5146B8BD5E2F}" destId="{81432B23-1427-4692-809E-3474AC080858}" srcOrd="2" destOrd="0" parTransId="{E8498DD5-B62A-4733-B386-8C43A8624D50}" sibTransId="{8EB8E64C-F623-4BC0-90DD-CAD65FDB5507}"/>
    <dgm:cxn modelId="{31980A17-5073-4E3C-8508-8B231C906ACD}" type="presParOf" srcId="{E4350EC3-0EA4-4AB5-B5D6-73D86A03EAAA}" destId="{5436D846-B104-41FD-B58B-4A377F5C0A0E}" srcOrd="0" destOrd="0" presId="urn:microsoft.com/office/officeart/2005/8/layout/vList2"/>
    <dgm:cxn modelId="{D38ABFF0-0E23-41AD-A880-BC2C3F1140A9}" type="presParOf" srcId="{E4350EC3-0EA4-4AB5-B5D6-73D86A03EAAA}" destId="{ED904E76-CEC5-4CC0-A03C-03A6E9837B64}" srcOrd="1" destOrd="0" presId="urn:microsoft.com/office/officeart/2005/8/layout/vList2"/>
    <dgm:cxn modelId="{A94F0F87-A425-411F-892C-3CB0834EE024}" type="presParOf" srcId="{E4350EC3-0EA4-4AB5-B5D6-73D86A03EAAA}" destId="{4192C998-F175-4B9F-B67A-CB2DA42E4881}" srcOrd="2" destOrd="0" presId="urn:microsoft.com/office/officeart/2005/8/layout/vList2"/>
    <dgm:cxn modelId="{03C042E2-2454-4E17-824E-A74729075BCF}" type="presParOf" srcId="{E4350EC3-0EA4-4AB5-B5D6-73D86A03EAAA}" destId="{8EF0EDFA-119B-4F8D-BFA9-48AC00246E83}" srcOrd="3" destOrd="0" presId="urn:microsoft.com/office/officeart/2005/8/layout/vList2"/>
    <dgm:cxn modelId="{F8F281D5-337C-4932-9934-23D25D26838C}" type="presParOf" srcId="{E4350EC3-0EA4-4AB5-B5D6-73D86A03EAAA}" destId="{7696B926-1670-4BBA-8E15-D91CB834D5B8}" srcOrd="4" destOrd="0" presId="urn:microsoft.com/office/officeart/2005/8/layout/vList2"/>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25FAD7-61A8-49FB-8A37-EA65A2894056}">
      <dsp:nvSpPr>
        <dsp:cNvPr id="0" name=""/>
        <dsp:cNvSpPr/>
      </dsp:nvSpPr>
      <dsp:spPr>
        <a:xfrm>
          <a:off x="0" y="2344"/>
          <a:ext cx="6797675" cy="118846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0EFCB8-A354-429B-B636-D6D7F8DABD06}">
      <dsp:nvSpPr>
        <dsp:cNvPr id="0" name=""/>
        <dsp:cNvSpPr/>
      </dsp:nvSpPr>
      <dsp:spPr>
        <a:xfrm>
          <a:off x="359511" y="269750"/>
          <a:ext cx="653657" cy="65365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A0FF7E2-15ED-4B21-AAFF-4B33EB642C52}">
      <dsp:nvSpPr>
        <dsp:cNvPr id="0" name=""/>
        <dsp:cNvSpPr/>
      </dsp:nvSpPr>
      <dsp:spPr>
        <a:xfrm>
          <a:off x="1372680" y="2344"/>
          <a:ext cx="5424994" cy="1188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80" tIns="125780" rIns="125780" bIns="125780" numCol="1" spcCol="1270" anchor="ctr" anchorCtr="0">
          <a:noAutofit/>
        </a:bodyPr>
        <a:lstStyle/>
        <a:p>
          <a:pPr marL="0" lvl="0" indent="0" algn="l" defTabSz="977900">
            <a:lnSpc>
              <a:spcPct val="90000"/>
            </a:lnSpc>
            <a:spcBef>
              <a:spcPct val="0"/>
            </a:spcBef>
            <a:spcAft>
              <a:spcPct val="35000"/>
            </a:spcAft>
            <a:buNone/>
          </a:pPr>
          <a:r>
            <a:rPr lang="es-ES" sz="2200" kern="1200"/>
            <a:t>Definición</a:t>
          </a:r>
          <a:endParaRPr lang="en-US" sz="2200" kern="1200"/>
        </a:p>
      </dsp:txBody>
      <dsp:txXfrm>
        <a:off x="1372680" y="2344"/>
        <a:ext cx="5424994" cy="1188467"/>
      </dsp:txXfrm>
    </dsp:sp>
    <dsp:sp modelId="{E089ED2D-B9A6-4027-BED1-591CF9EFD21C}">
      <dsp:nvSpPr>
        <dsp:cNvPr id="0" name=""/>
        <dsp:cNvSpPr/>
      </dsp:nvSpPr>
      <dsp:spPr>
        <a:xfrm>
          <a:off x="0" y="1487929"/>
          <a:ext cx="6797675" cy="118846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0C3087-8EA7-4787-A1E6-FC006CB618F8}">
      <dsp:nvSpPr>
        <dsp:cNvPr id="0" name=""/>
        <dsp:cNvSpPr/>
      </dsp:nvSpPr>
      <dsp:spPr>
        <a:xfrm>
          <a:off x="359511" y="1755334"/>
          <a:ext cx="653657" cy="65365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5E126FB-3955-4E47-B96E-FC1F93D13E77}">
      <dsp:nvSpPr>
        <dsp:cNvPr id="0" name=""/>
        <dsp:cNvSpPr/>
      </dsp:nvSpPr>
      <dsp:spPr>
        <a:xfrm>
          <a:off x="1372680" y="1487929"/>
          <a:ext cx="5424994" cy="1188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80" tIns="125780" rIns="125780" bIns="125780" numCol="1" spcCol="1270" anchor="ctr" anchorCtr="0">
          <a:noAutofit/>
        </a:bodyPr>
        <a:lstStyle/>
        <a:p>
          <a:pPr marL="0" lvl="0" indent="0" algn="l" defTabSz="977900">
            <a:lnSpc>
              <a:spcPct val="90000"/>
            </a:lnSpc>
            <a:spcBef>
              <a:spcPct val="0"/>
            </a:spcBef>
            <a:spcAft>
              <a:spcPct val="35000"/>
            </a:spcAft>
            <a:buNone/>
          </a:pPr>
          <a:r>
            <a:rPr lang="es-ES" sz="2200" kern="1200"/>
            <a:t>Caracteristicas</a:t>
          </a:r>
          <a:endParaRPr lang="en-US" sz="2200" kern="1200"/>
        </a:p>
      </dsp:txBody>
      <dsp:txXfrm>
        <a:off x="1372680" y="1487929"/>
        <a:ext cx="5424994" cy="1188467"/>
      </dsp:txXfrm>
    </dsp:sp>
    <dsp:sp modelId="{4F3B75AC-78A1-49B0-ABE1-6296AFA9FCCD}">
      <dsp:nvSpPr>
        <dsp:cNvPr id="0" name=""/>
        <dsp:cNvSpPr/>
      </dsp:nvSpPr>
      <dsp:spPr>
        <a:xfrm>
          <a:off x="0" y="2973514"/>
          <a:ext cx="6797675" cy="118846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05022E-4BF2-4AB6-821C-B5972EE6D540}">
      <dsp:nvSpPr>
        <dsp:cNvPr id="0" name=""/>
        <dsp:cNvSpPr/>
      </dsp:nvSpPr>
      <dsp:spPr>
        <a:xfrm>
          <a:off x="359511" y="3240919"/>
          <a:ext cx="653657" cy="65365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9DB23A2-DA37-4262-9AE1-DBACADD2AA79}">
      <dsp:nvSpPr>
        <dsp:cNvPr id="0" name=""/>
        <dsp:cNvSpPr/>
      </dsp:nvSpPr>
      <dsp:spPr>
        <a:xfrm>
          <a:off x="1372680" y="2973514"/>
          <a:ext cx="5424994" cy="1188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80" tIns="125780" rIns="125780" bIns="125780" numCol="1" spcCol="1270" anchor="ctr" anchorCtr="0">
          <a:noAutofit/>
        </a:bodyPr>
        <a:lstStyle/>
        <a:p>
          <a:pPr marL="0" lvl="0" indent="0" algn="l" defTabSz="977900">
            <a:lnSpc>
              <a:spcPct val="90000"/>
            </a:lnSpc>
            <a:spcBef>
              <a:spcPct val="0"/>
            </a:spcBef>
            <a:spcAft>
              <a:spcPct val="35000"/>
            </a:spcAft>
            <a:buNone/>
          </a:pPr>
          <a:r>
            <a:rPr lang="es-ES" sz="2200" kern="1200"/>
            <a:t>diferentes opiniones de los juristas</a:t>
          </a:r>
          <a:endParaRPr lang="en-US" sz="2200" kern="1200"/>
        </a:p>
      </dsp:txBody>
      <dsp:txXfrm>
        <a:off x="1372680" y="2973514"/>
        <a:ext cx="5424994" cy="1188467"/>
      </dsp:txXfrm>
    </dsp:sp>
    <dsp:sp modelId="{F6CFE849-4D9D-4B25-B02A-F9FEC85EF055}">
      <dsp:nvSpPr>
        <dsp:cNvPr id="0" name=""/>
        <dsp:cNvSpPr/>
      </dsp:nvSpPr>
      <dsp:spPr>
        <a:xfrm>
          <a:off x="0" y="4459099"/>
          <a:ext cx="6797675" cy="118846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7637D3-713F-46E2-BF78-9FAA3B34D1A6}">
      <dsp:nvSpPr>
        <dsp:cNvPr id="0" name=""/>
        <dsp:cNvSpPr/>
      </dsp:nvSpPr>
      <dsp:spPr>
        <a:xfrm>
          <a:off x="359511" y="4726504"/>
          <a:ext cx="653657" cy="65365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34CE5A0-04FC-4CB5-97DC-6D12D64333B6}">
      <dsp:nvSpPr>
        <dsp:cNvPr id="0" name=""/>
        <dsp:cNvSpPr/>
      </dsp:nvSpPr>
      <dsp:spPr>
        <a:xfrm>
          <a:off x="1372680" y="4459099"/>
          <a:ext cx="5424994" cy="1188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780" tIns="125780" rIns="125780" bIns="125780" numCol="1" spcCol="1270" anchor="ctr" anchorCtr="0">
          <a:noAutofit/>
        </a:bodyPr>
        <a:lstStyle/>
        <a:p>
          <a:pPr marL="0" lvl="0" indent="0" algn="l" defTabSz="977900">
            <a:lnSpc>
              <a:spcPct val="90000"/>
            </a:lnSpc>
            <a:spcBef>
              <a:spcPct val="0"/>
            </a:spcBef>
            <a:spcAft>
              <a:spcPct val="35000"/>
            </a:spcAft>
            <a:buNone/>
          </a:pPr>
          <a:r>
            <a:rPr lang="es-ES" sz="2200" kern="1200"/>
            <a:t>la diferencia entre el club de campo en sus diversas manifestaciones</a:t>
          </a:r>
          <a:endParaRPr lang="en-US" sz="2200" kern="1200"/>
        </a:p>
      </dsp:txBody>
      <dsp:txXfrm>
        <a:off x="1372680" y="4459099"/>
        <a:ext cx="5424994" cy="11884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2A3525-EE48-4A40-9803-29E860B60BE4}">
      <dsp:nvSpPr>
        <dsp:cNvPr id="0" name=""/>
        <dsp:cNvSpPr/>
      </dsp:nvSpPr>
      <dsp:spPr>
        <a:xfrm>
          <a:off x="0" y="368498"/>
          <a:ext cx="6582555" cy="105300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kern="1200"/>
            <a:t>aprobar un reglamento que satisfaga los requerimientos legales en cuanto a su contenido</a:t>
          </a:r>
          <a:endParaRPr lang="en-US" sz="2000" kern="1200"/>
        </a:p>
      </dsp:txBody>
      <dsp:txXfrm>
        <a:off x="51403" y="419901"/>
        <a:ext cx="6479749" cy="950194"/>
      </dsp:txXfrm>
    </dsp:sp>
    <dsp:sp modelId="{6784C420-F3A2-4C0B-A023-B6AF6C7A25E9}">
      <dsp:nvSpPr>
        <dsp:cNvPr id="0" name=""/>
        <dsp:cNvSpPr/>
      </dsp:nvSpPr>
      <dsp:spPr>
        <a:xfrm>
          <a:off x="0" y="1479099"/>
          <a:ext cx="6582555" cy="1053000"/>
        </a:xfrm>
        <a:prstGeom prst="roundRect">
          <a:avLst/>
        </a:prstGeom>
        <a:solidFill>
          <a:schemeClr val="accent2">
            <a:hueOff val="-501749"/>
            <a:satOff val="-3523"/>
            <a:lumOff val="111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kern="1200"/>
            <a:t>inscribirlo en el registro inmobiliario </a:t>
          </a:r>
          <a:endParaRPr lang="en-US" sz="2000" kern="1200"/>
        </a:p>
      </dsp:txBody>
      <dsp:txXfrm>
        <a:off x="51403" y="1530502"/>
        <a:ext cx="6479749" cy="950194"/>
      </dsp:txXfrm>
    </dsp:sp>
    <dsp:sp modelId="{466D63E5-8492-403F-A950-0114025617F4}">
      <dsp:nvSpPr>
        <dsp:cNvPr id="0" name=""/>
        <dsp:cNvSpPr/>
      </dsp:nvSpPr>
      <dsp:spPr>
        <a:xfrm>
          <a:off x="0" y="2589699"/>
          <a:ext cx="6582555" cy="1053000"/>
        </a:xfrm>
        <a:prstGeom prst="roundRect">
          <a:avLst/>
        </a:prstGeom>
        <a:solidFill>
          <a:schemeClr val="accent2">
            <a:hueOff val="-1003498"/>
            <a:satOff val="-7047"/>
            <a:lumOff val="222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kern="1200"/>
            <a:t>y transcribirlo en las respectivas escrituras traslativas?</a:t>
          </a:r>
          <a:endParaRPr lang="en-US" sz="2000" kern="1200"/>
        </a:p>
      </dsp:txBody>
      <dsp:txXfrm>
        <a:off x="51403" y="2641102"/>
        <a:ext cx="6479749" cy="950194"/>
      </dsp:txXfrm>
    </dsp:sp>
    <dsp:sp modelId="{DC0DF673-1456-487B-B9EA-D805515D3189}">
      <dsp:nvSpPr>
        <dsp:cNvPr id="0" name=""/>
        <dsp:cNvSpPr/>
      </dsp:nvSpPr>
      <dsp:spPr>
        <a:xfrm>
          <a:off x="0" y="3700299"/>
          <a:ext cx="6582555" cy="1053000"/>
        </a:xfrm>
        <a:prstGeom prst="roundRect">
          <a:avLst/>
        </a:prstGeom>
        <a:solidFill>
          <a:schemeClr val="accent2">
            <a:hueOff val="-1505246"/>
            <a:satOff val="-10570"/>
            <a:lumOff val="3332"/>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kern="1200"/>
            <a:t>Aplicación de la resolución general 7 barra 2015 YGJ, artículo 438. Transformación de asociaciones civiles bajo forma de sociedades hacia otras personas jurídicas</a:t>
          </a:r>
          <a:endParaRPr lang="en-US" sz="2000" kern="1200"/>
        </a:p>
      </dsp:txBody>
      <dsp:txXfrm>
        <a:off x="51403" y="3751702"/>
        <a:ext cx="6479749" cy="9501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36D846-B104-41FD-B58B-4A377F5C0A0E}">
      <dsp:nvSpPr>
        <dsp:cNvPr id="0" name=""/>
        <dsp:cNvSpPr/>
      </dsp:nvSpPr>
      <dsp:spPr>
        <a:xfrm>
          <a:off x="0" y="79635"/>
          <a:ext cx="10058399" cy="11583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s-ES" sz="2200" kern="1200"/>
            <a:t>elaborar un reglamento de propiedad que contenga las enunciaciones exigidas por el 2056 aprobarlo por el directorio o por el Consejo de administración segura el caso ratificarlo por la asamblea inscribirlo en el registro inmobiliario</a:t>
          </a:r>
          <a:endParaRPr lang="en-US" sz="2200" kern="1200"/>
        </a:p>
      </dsp:txBody>
      <dsp:txXfrm>
        <a:off x="56544" y="136179"/>
        <a:ext cx="9945311" cy="1045212"/>
      </dsp:txXfrm>
    </dsp:sp>
    <dsp:sp modelId="{4192C998-F175-4B9F-B67A-CB2DA42E4881}">
      <dsp:nvSpPr>
        <dsp:cNvPr id="0" name=""/>
        <dsp:cNvSpPr/>
      </dsp:nvSpPr>
      <dsp:spPr>
        <a:xfrm>
          <a:off x="0" y="1301295"/>
          <a:ext cx="10058399" cy="11583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s-ES" sz="2200" kern="1200"/>
            <a:t>revisar los estatutos para adecuar el sistema de mayoría para las decisiones correspondientes</a:t>
          </a:r>
          <a:endParaRPr lang="en-US" sz="2200" kern="1200"/>
        </a:p>
      </dsp:txBody>
      <dsp:txXfrm>
        <a:off x="56544" y="1357839"/>
        <a:ext cx="9945311" cy="1045212"/>
      </dsp:txXfrm>
    </dsp:sp>
    <dsp:sp modelId="{7696B926-1670-4BBA-8E15-D91CB834D5B8}">
      <dsp:nvSpPr>
        <dsp:cNvPr id="0" name=""/>
        <dsp:cNvSpPr/>
      </dsp:nvSpPr>
      <dsp:spPr>
        <a:xfrm>
          <a:off x="0" y="2522955"/>
          <a:ext cx="10058399" cy="1158300"/>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s-ES" sz="2200" kern="1200"/>
            <a:t>por el momento el registro de la propiedad inmueble de la provincia de Buenos Aires no se ha pronunciado</a:t>
          </a:r>
          <a:endParaRPr lang="en-US" sz="2200" kern="1200"/>
        </a:p>
      </dsp:txBody>
      <dsp:txXfrm>
        <a:off x="56544" y="2579499"/>
        <a:ext cx="9945311" cy="1045212"/>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pPr/>
              <a:t>4/9/2021</a:t>
            </a:fld>
            <a:endParaRPr lang="en-US" dirty="0"/>
          </a:p>
        </p:txBody>
      </p:sp>
      <p:sp>
        <p:nvSpPr>
          <p:cNvPr id="5" name="Footer Placeholder 4">
            <a:extLst>
              <a:ext uri="{FF2B5EF4-FFF2-40B4-BE49-F238E27FC236}">
                <a16:creationId xmlns=""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2314789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pPr/>
              <a:t>4/9/2021</a:t>
            </a:fld>
            <a:endParaRPr lang="en-US" dirty="0"/>
          </a:p>
        </p:txBody>
      </p:sp>
      <p:sp>
        <p:nvSpPr>
          <p:cNvPr id="8" name="Footer Placeholder 7">
            <a:extLst>
              <a:ext uri="{FF2B5EF4-FFF2-40B4-BE49-F238E27FC236}">
                <a16:creationId xmlns=""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1089417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pPr/>
              <a:t>4/9/2021</a:t>
            </a:fld>
            <a:endParaRPr lang="en-US" dirty="0"/>
          </a:p>
        </p:txBody>
      </p:sp>
      <p:sp>
        <p:nvSpPr>
          <p:cNvPr id="8" name="Footer Placeholder 7">
            <a:extLst>
              <a:ext uri="{FF2B5EF4-FFF2-40B4-BE49-F238E27FC236}">
                <a16:creationId xmlns=""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2098212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pPr/>
              <a:t>4/9/2021</a:t>
            </a:fld>
            <a:endParaRPr lang="en-US" dirty="0"/>
          </a:p>
        </p:txBody>
      </p:sp>
      <p:sp>
        <p:nvSpPr>
          <p:cNvPr id="8" name="Footer Placeholder 7">
            <a:extLst>
              <a:ext uri="{FF2B5EF4-FFF2-40B4-BE49-F238E27FC236}">
                <a16:creationId xmlns=""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4108784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pPr/>
              <a:t>4/9/2021</a:t>
            </a:fld>
            <a:endParaRPr lang="en-US" dirty="0"/>
          </a:p>
        </p:txBody>
      </p:sp>
      <p:sp>
        <p:nvSpPr>
          <p:cNvPr id="8" name="Footer Placeholder 7">
            <a:extLst>
              <a:ext uri="{FF2B5EF4-FFF2-40B4-BE49-F238E27FC236}">
                <a16:creationId xmlns=""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1817144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pPr/>
              <a:t>4/9/2021</a:t>
            </a:fld>
            <a:endParaRPr lang="en-US" dirty="0"/>
          </a:p>
        </p:txBody>
      </p:sp>
      <p:sp>
        <p:nvSpPr>
          <p:cNvPr id="9" name="Footer Placeholder 8">
            <a:extLst>
              <a:ext uri="{FF2B5EF4-FFF2-40B4-BE49-F238E27FC236}">
                <a16:creationId xmlns=""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908224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pPr/>
              <a:t>4/9/2021</a:t>
            </a:fld>
            <a:endParaRPr lang="en-US" dirty="0"/>
          </a:p>
        </p:txBody>
      </p:sp>
      <p:sp>
        <p:nvSpPr>
          <p:cNvPr id="11" name="Footer Placeholder 10">
            <a:extLst>
              <a:ext uri="{FF2B5EF4-FFF2-40B4-BE49-F238E27FC236}">
                <a16:creationId xmlns=""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3561907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pPr/>
              <a:t>4/9/2021</a:t>
            </a:fld>
            <a:endParaRPr lang="en-US" dirty="0"/>
          </a:p>
        </p:txBody>
      </p:sp>
      <p:sp>
        <p:nvSpPr>
          <p:cNvPr id="7" name="Footer Placeholder 6">
            <a:extLst>
              <a:ext uri="{FF2B5EF4-FFF2-40B4-BE49-F238E27FC236}">
                <a16:creationId xmlns=""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3967502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pPr/>
              <a:t>4/9/2021</a:t>
            </a:fld>
            <a:endParaRPr lang="en-US" dirty="0"/>
          </a:p>
        </p:txBody>
      </p:sp>
      <p:sp>
        <p:nvSpPr>
          <p:cNvPr id="3" name="Footer Placeholder 2">
            <a:extLst>
              <a:ext uri="{FF2B5EF4-FFF2-40B4-BE49-F238E27FC236}">
                <a16:creationId xmlns=""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1294042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pPr/>
              <a:t>4/9/2021</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3765867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pPr/>
              <a:t>4/9/2021</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‹Nº›</a:t>
            </a:fld>
            <a:endParaRPr lang="en-US" dirty="0"/>
          </a:p>
        </p:txBody>
      </p:sp>
    </p:spTree>
    <p:extLst>
      <p:ext uri="{BB962C8B-B14F-4D97-AF65-F5344CB8AC3E}">
        <p14:creationId xmlns="" xmlns:p14="http://schemas.microsoft.com/office/powerpoint/2010/main" val="3551571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pPr/>
              <a:t>4/9/2021</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pPr/>
              <a:t>‹Nº›</a:t>
            </a:fld>
            <a:endParaRPr lang="en-US" dirty="0"/>
          </a:p>
        </p:txBody>
      </p:sp>
      <p:cxnSp>
        <p:nvCxnSpPr>
          <p:cNvPr id="10" name="Straight Connector 9">
            <a:extLst>
              <a:ext uri="{FF2B5EF4-FFF2-40B4-BE49-F238E27FC236}">
                <a16:creationId xmlns=""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632992767"/>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1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1.xml"/><Relationship Id="rId1" Type="http://schemas.openxmlformats.org/officeDocument/2006/relationships/video" Target="NULL" TargetMode="Externa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 xmlns:a16="http://schemas.microsoft.com/office/drawing/2014/main" id="{856ADFF3-1FC9-4693-A013-6EB4E7C1211F}"/>
              </a:ext>
            </a:extLst>
          </p:cNvPr>
          <p:cNvPicPr>
            <a:picLocks noChangeAspect="1"/>
          </p:cNvPicPr>
          <p:nvPr>
            <a:videoFile r:link="rId1"/>
            <p:extLst>
              <p:ext uri="{DAA4B4D4-6D71-4841-9C94-3DE7FCFB9230}">
                <p14:media xmlns="" xmlns:p14="http://schemas.microsoft.com/office/powerpoint/2010/main" r:embed="rId3"/>
              </p:ext>
            </p:extLst>
          </p:nvPr>
        </p:nvPicPr>
        <p:blipFill rotWithShape="1">
          <a:blip r:embed="rId4"/>
          <a:srcRect/>
          <a:stretch/>
        </p:blipFill>
        <p:spPr>
          <a:xfrm>
            <a:off x="-32" y="-1"/>
            <a:ext cx="12192031" cy="6858001"/>
          </a:xfrm>
          <a:prstGeom prst="rect">
            <a:avLst/>
          </a:prstGeom>
        </p:spPr>
      </p:pic>
      <p:sp>
        <p:nvSpPr>
          <p:cNvPr id="9" name="Rectangle 8">
            <a:extLst>
              <a:ext uri="{FF2B5EF4-FFF2-40B4-BE49-F238E27FC236}">
                <a16:creationId xmlns="" xmlns:a16="http://schemas.microsoft.com/office/drawing/2014/main" id="{B72BB70C-3B10-43FF-83F9-C064151F903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2307" y="0"/>
            <a:ext cx="12188952" cy="1942924"/>
          </a:xfrm>
          <a:prstGeom prst="rect">
            <a:avLst/>
          </a:prstGeom>
          <a:gradFill>
            <a:gsLst>
              <a:gs pos="29000">
                <a:schemeClr val="tx1">
                  <a:alpha val="20000"/>
                </a:schemeClr>
              </a:gs>
              <a:gs pos="0">
                <a:schemeClr val="tx1">
                  <a:alpha val="0"/>
                </a:schemeClr>
              </a:gs>
              <a:gs pos="100000">
                <a:schemeClr val="tx1">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p:cNvSpPr>
            <a:spLocks noGrp="1"/>
          </p:cNvSpPr>
          <p:nvPr>
            <p:ph type="ctrTitle"/>
          </p:nvPr>
        </p:nvSpPr>
        <p:spPr>
          <a:xfrm>
            <a:off x="828675" y="457200"/>
            <a:ext cx="7137263" cy="1280161"/>
          </a:xfrm>
        </p:spPr>
        <p:txBody>
          <a:bodyPr anchor="ctr">
            <a:normAutofit fontScale="90000"/>
          </a:bodyPr>
          <a:lstStyle/>
          <a:p>
            <a:pPr algn="r"/>
            <a:r>
              <a:rPr lang="es-ES" sz="4800" dirty="0">
                <a:solidFill>
                  <a:srgbClr val="FFFFFF"/>
                </a:solidFill>
              </a:rPr>
              <a:t>Conjuntos inmobiliarios</a:t>
            </a:r>
            <a:endParaRPr lang="es-ES" sz="4800">
              <a:solidFill>
                <a:srgbClr val="FFFFFF"/>
              </a:solidFill>
            </a:endParaRPr>
          </a:p>
        </p:txBody>
      </p:sp>
      <p:sp>
        <p:nvSpPr>
          <p:cNvPr id="3" name="Subtítulo 2"/>
          <p:cNvSpPr>
            <a:spLocks noGrp="1"/>
          </p:cNvSpPr>
          <p:nvPr>
            <p:ph type="subTitle" idx="1"/>
          </p:nvPr>
        </p:nvSpPr>
        <p:spPr>
          <a:xfrm>
            <a:off x="8289580" y="457201"/>
            <a:ext cx="3073745" cy="1280160"/>
          </a:xfrm>
        </p:spPr>
        <p:txBody>
          <a:bodyPr anchor="ctr">
            <a:normAutofit/>
          </a:bodyPr>
          <a:lstStyle/>
          <a:p>
            <a:r>
              <a:rPr lang="es-ES" sz="1500" dirty="0">
                <a:solidFill>
                  <a:srgbClr val="FFFFFF"/>
                </a:solidFill>
              </a:rPr>
              <a:t>por </a:t>
            </a:r>
            <a:r>
              <a:rPr lang="es-ES" sz="1500" dirty="0" err="1">
                <a:solidFill>
                  <a:srgbClr val="FFFFFF"/>
                </a:solidFill>
              </a:rPr>
              <a:t>Dr</a:t>
            </a:r>
            <a:r>
              <a:rPr lang="es-ES" sz="1500" dirty="0">
                <a:solidFill>
                  <a:srgbClr val="FFFFFF"/>
                </a:solidFill>
              </a:rPr>
              <a:t> Ariel Gustavo </a:t>
            </a:r>
            <a:r>
              <a:rPr lang="es-ES" sz="1500" dirty="0" err="1">
                <a:solidFill>
                  <a:srgbClr val="FFFFFF"/>
                </a:solidFill>
              </a:rPr>
              <a:t>dasso</a:t>
            </a:r>
          </a:p>
        </p:txBody>
      </p:sp>
      <p:cxnSp>
        <p:nvCxnSpPr>
          <p:cNvPr id="11" name="Straight Connector 10">
            <a:extLst>
              <a:ext uri="{FF2B5EF4-FFF2-40B4-BE49-F238E27FC236}">
                <a16:creationId xmlns="" xmlns:a16="http://schemas.microsoft.com/office/drawing/2014/main" id="{D5B557D3-D7B4-404B-84A1-9BD182BE5B06}"/>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rot="16200000">
            <a:off x="7532813" y="1097280"/>
            <a:ext cx="11887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 xmlns:a16="http://schemas.microsoft.com/office/drawing/2014/main" id="{B21FF648-687D-4B69-BB17-1F9649EF811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307" y="6400798"/>
            <a:ext cx="12188952" cy="457201"/>
          </a:xfrm>
          <a:prstGeom prst="rect">
            <a:avLst/>
          </a:prstGeom>
          <a:gradFill>
            <a:gsLst>
              <a:gs pos="66000">
                <a:srgbClr val="000000">
                  <a:alpha val="20000"/>
                </a:srgbClr>
              </a:gs>
              <a:gs pos="14000">
                <a:schemeClr val="tx1">
                  <a:alpha val="0"/>
                </a:schemeClr>
              </a:gs>
              <a:gs pos="100000">
                <a:schemeClr val="tx1">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4062731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 name="Rectangle 7">
            <a:extLst>
              <a:ext uri="{FF2B5EF4-FFF2-40B4-BE49-F238E27FC236}">
                <a16:creationId xmlns="" xmlns:a16="http://schemas.microsoft.com/office/drawing/2014/main" id="{C8DD82D3-D002-45B0-B16A-82B3DA4EFDD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 xmlns:a16="http://schemas.microsoft.com/office/drawing/2014/main" id="{1B53D046-7458-44F6-9BBA-0801F4F51A62}"/>
              </a:ext>
            </a:extLst>
          </p:cNvPr>
          <p:cNvSpPr>
            <a:spLocks noGrp="1"/>
          </p:cNvSpPr>
          <p:nvPr>
            <p:ph type="title"/>
          </p:nvPr>
        </p:nvSpPr>
        <p:spPr>
          <a:xfrm>
            <a:off x="643467" y="632582"/>
            <a:ext cx="5921921" cy="5126203"/>
          </a:xfrm>
        </p:spPr>
        <p:txBody>
          <a:bodyPr anchor="ctr">
            <a:normAutofit/>
          </a:bodyPr>
          <a:lstStyle/>
          <a:p>
            <a:pPr algn="r"/>
            <a:r>
              <a:rPr lang="es-ES" sz="8800"/>
              <a:t>Marco legal. Art. 2075</a:t>
            </a:r>
          </a:p>
        </p:txBody>
      </p:sp>
      <p:cxnSp>
        <p:nvCxnSpPr>
          <p:cNvPr id="6" name="Straight Connector 9">
            <a:extLst>
              <a:ext uri="{FF2B5EF4-FFF2-40B4-BE49-F238E27FC236}">
                <a16:creationId xmlns="" xmlns:a16="http://schemas.microsoft.com/office/drawing/2014/main" id="{9F09C252-16FE-4557-AD6D-BB5CA773496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050021" y="1595483"/>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 xmlns:a16="http://schemas.microsoft.com/office/drawing/2014/main" id="{97B44882-A284-418B-944B-799CBD086C8B}"/>
              </a:ext>
            </a:extLst>
          </p:cNvPr>
          <p:cNvSpPr>
            <a:spLocks noGrp="1"/>
          </p:cNvSpPr>
          <p:nvPr>
            <p:ph idx="1"/>
          </p:nvPr>
        </p:nvSpPr>
        <p:spPr>
          <a:xfrm>
            <a:off x="7534654" y="621697"/>
            <a:ext cx="3621025" cy="5147973"/>
          </a:xfrm>
        </p:spPr>
        <p:txBody>
          <a:bodyPr vert="horz" lIns="0" tIns="45720" rIns="0" bIns="45720" rtlCol="0" anchor="ctr">
            <a:normAutofit/>
          </a:bodyPr>
          <a:lstStyle/>
          <a:p>
            <a:pPr>
              <a:buFont typeface="Arial" panose="020F0502020204030204" pitchFamily="34" charset="0"/>
              <a:buChar char="•"/>
            </a:pPr>
            <a:r>
              <a:rPr lang="es-ES"/>
              <a:t>las cuestiones urbanísticas se rigen por las normas administrativas de cada jurisdicción</a:t>
            </a:r>
          </a:p>
          <a:p>
            <a:pPr>
              <a:buFont typeface="Arial" panose="020F0502020204030204" pitchFamily="34" charset="0"/>
              <a:buChar char="•"/>
            </a:pPr>
            <a:r>
              <a:rPr lang="es-ES"/>
              <a:t>todos los conjuntos inmobiliarios deben someterse al derecho de Propiedad Horizontal del título quinto con las modificaciones del título sexto. Para conformar un derecho real de Propiedad Horizontal especial punto los conjuntos preexistentes donde hay derechos personales irreales coexistentes, deben adecuarse.</a:t>
            </a:r>
            <a:endParaRPr lang="es-ES" dirty="0"/>
          </a:p>
        </p:txBody>
      </p:sp>
      <p:sp>
        <p:nvSpPr>
          <p:cNvPr id="12" name="Rectangle 11">
            <a:extLst>
              <a:ext uri="{FF2B5EF4-FFF2-40B4-BE49-F238E27FC236}">
                <a16:creationId xmlns="" xmlns:a16="http://schemas.microsoft.com/office/drawing/2014/main" id="{01E907E6-DC1F-49A9-A946-CEB2CB330FE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2093609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CECF0FC6-D57B-48B6-9036-F4FFD91A4B3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ítulo 1">
            <a:extLst>
              <a:ext uri="{FF2B5EF4-FFF2-40B4-BE49-F238E27FC236}">
                <a16:creationId xmlns="" xmlns:a16="http://schemas.microsoft.com/office/drawing/2014/main" id="{FC5F1069-D3D2-4C85-90D5-9393C94E04D2}"/>
              </a:ext>
            </a:extLst>
          </p:cNvPr>
          <p:cNvSpPr>
            <a:spLocks noGrp="1"/>
          </p:cNvSpPr>
          <p:nvPr>
            <p:ph type="title"/>
          </p:nvPr>
        </p:nvSpPr>
        <p:spPr>
          <a:xfrm>
            <a:off x="990932" y="286603"/>
            <a:ext cx="6750987" cy="1450757"/>
          </a:xfrm>
        </p:spPr>
        <p:txBody>
          <a:bodyPr>
            <a:normAutofit/>
          </a:bodyPr>
          <a:lstStyle/>
          <a:p>
            <a:r>
              <a:rPr lang="es-ES">
                <a:solidFill>
                  <a:schemeClr val="accent1"/>
                </a:solidFill>
              </a:rPr>
              <a:t>Qué significa esta modificación?</a:t>
            </a:r>
          </a:p>
        </p:txBody>
      </p:sp>
      <p:sp>
        <p:nvSpPr>
          <p:cNvPr id="3" name="Marcador de contenido 2">
            <a:extLst>
              <a:ext uri="{FF2B5EF4-FFF2-40B4-BE49-F238E27FC236}">
                <a16:creationId xmlns="" xmlns:a16="http://schemas.microsoft.com/office/drawing/2014/main" id="{BDE1BE09-3AA5-4737-AD1D-9865CCAF1902}"/>
              </a:ext>
            </a:extLst>
          </p:cNvPr>
          <p:cNvSpPr>
            <a:spLocks noGrp="1"/>
          </p:cNvSpPr>
          <p:nvPr>
            <p:ph idx="1"/>
          </p:nvPr>
        </p:nvSpPr>
        <p:spPr>
          <a:xfrm>
            <a:off x="1044204" y="2023962"/>
            <a:ext cx="6697715" cy="3845131"/>
          </a:xfrm>
        </p:spPr>
        <p:txBody>
          <a:bodyPr vert="horz" lIns="0" tIns="45720" rIns="0" bIns="45720" rtlCol="0">
            <a:normAutofit/>
          </a:bodyPr>
          <a:lstStyle/>
          <a:p>
            <a:pPr>
              <a:lnSpc>
                <a:spcPct val="100000"/>
              </a:lnSpc>
            </a:pPr>
            <a:r>
              <a:rPr lang="es-ES" sz="1500"/>
              <a:t>la adecuación como concepto</a:t>
            </a:r>
          </a:p>
          <a:p>
            <a:pPr>
              <a:lnSpc>
                <a:spcPct val="100000"/>
              </a:lnSpc>
            </a:pPr>
            <a:r>
              <a:rPr lang="es-ES" sz="1500"/>
              <a:t>no es una transformación</a:t>
            </a:r>
          </a:p>
          <a:p>
            <a:pPr>
              <a:lnSpc>
                <a:spcPct val="100000"/>
              </a:lnSpc>
            </a:pPr>
            <a:r>
              <a:rPr lang="es-ES" sz="1500"/>
              <a:t>no es una conversión</a:t>
            </a:r>
          </a:p>
          <a:p>
            <a:pPr>
              <a:lnSpc>
                <a:spcPct val="100000"/>
              </a:lnSpc>
            </a:pPr>
            <a:r>
              <a:rPr lang="es-ES" sz="1500"/>
              <a:t>desde mi punto de vista implica incorporar a las situaciones preexistentes las cualidades o características que se pretenden en la llamada Propiedad Horizontal especial. </a:t>
            </a:r>
          </a:p>
          <a:p>
            <a:pPr>
              <a:lnSpc>
                <a:spcPct val="100000"/>
              </a:lnSpc>
            </a:pPr>
            <a:r>
              <a:rPr lang="es-ES" sz="1500"/>
              <a:t>Deben respetarse las situaciones preexistentes.</a:t>
            </a:r>
          </a:p>
          <a:p>
            <a:pPr>
              <a:lnSpc>
                <a:spcPct val="100000"/>
              </a:lnSpc>
            </a:pPr>
            <a:r>
              <a:rPr lang="es-ES" sz="1500"/>
              <a:t>Caso contrario se podrían afectar derechos adquiridos con consecuencias indeseables: inconstitucionalidades, obligación de realizar modificaciones a la relación respecto de derechos reales. Imposibilidad práctica de llevarlo a cabo. Se vería gravemente afectada la intencionalidad del legislador por la imposibilidad de ser aplicada del punto de vista práctico</a:t>
            </a:r>
          </a:p>
        </p:txBody>
      </p:sp>
      <p:sp>
        <p:nvSpPr>
          <p:cNvPr id="10" name="Rectangle 9">
            <a:extLst>
              <a:ext uri="{FF2B5EF4-FFF2-40B4-BE49-F238E27FC236}">
                <a16:creationId xmlns="" xmlns:a16="http://schemas.microsoft.com/office/drawing/2014/main" id="{717A211C-5863-4303-AC3D-AEBFDF6D6A4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8144150" y="-1"/>
            <a:ext cx="4050791"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 xmlns:a16="http://schemas.microsoft.com/office/drawing/2014/main" id="{70FA2369-10B3-4A99-93ED-036A92FD9C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3523981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68BDBE5C-BBE9-4E89-BEE5-DEB6EAB8702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 xmlns:a16="http://schemas.microsoft.com/office/drawing/2014/main" id="{3F7F062F-AB1E-4DF0-9331-95BE4A62E006}"/>
              </a:ext>
            </a:extLst>
          </p:cNvPr>
          <p:cNvSpPr>
            <a:spLocks noGrp="1"/>
          </p:cNvSpPr>
          <p:nvPr>
            <p:ph type="title"/>
          </p:nvPr>
        </p:nvSpPr>
        <p:spPr>
          <a:xfrm>
            <a:off x="643467" y="634946"/>
            <a:ext cx="3689094" cy="5055904"/>
          </a:xfrm>
        </p:spPr>
        <p:txBody>
          <a:bodyPr anchor="ctr">
            <a:normAutofit/>
          </a:bodyPr>
          <a:lstStyle/>
          <a:p>
            <a:pPr algn="r"/>
            <a:r>
              <a:rPr lang="es-ES"/>
              <a:t>Que es adecuar</a:t>
            </a:r>
          </a:p>
        </p:txBody>
      </p:sp>
      <p:cxnSp>
        <p:nvCxnSpPr>
          <p:cNvPr id="11" name="Straight Connector 10">
            <a:extLst>
              <a:ext uri="{FF2B5EF4-FFF2-40B4-BE49-F238E27FC236}">
                <a16:creationId xmlns="" xmlns:a16="http://schemas.microsoft.com/office/drawing/2014/main" id="{2752F38C-F560-47AA-90AD-209F39C04150}"/>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4296" y="1791298"/>
            <a:ext cx="0" cy="27432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 xmlns:a16="http://schemas.microsoft.com/office/drawing/2014/main" id="{DFC4168B-AA75-4715-9B96-CF84B170A6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Marcador de contenido 2">
            <a:extLst>
              <a:ext uri="{FF2B5EF4-FFF2-40B4-BE49-F238E27FC236}">
                <a16:creationId xmlns="" xmlns:a16="http://schemas.microsoft.com/office/drawing/2014/main" id="{BD3095B4-39C2-4244-8921-6AAEEBCAA427}"/>
              </a:ext>
            </a:extLst>
          </p:cNvPr>
          <p:cNvGraphicFramePr>
            <a:graphicFrameLocks noGrp="1"/>
          </p:cNvGraphicFramePr>
          <p:nvPr>
            <p:ph idx="1"/>
            <p:extLst>
              <p:ext uri="{D42A27DB-BD31-4B8C-83A1-F6EECF244321}">
                <p14:modId xmlns="" xmlns:p14="http://schemas.microsoft.com/office/powerpoint/2010/main" val="4143838091"/>
              </p:ext>
            </p:extLst>
          </p:nvPr>
        </p:nvGraphicFramePr>
        <p:xfrm>
          <a:off x="4976031" y="634947"/>
          <a:ext cx="6582555" cy="51217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277839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885011B-1F31-4970-A434-543B115C739B}"/>
              </a:ext>
            </a:extLst>
          </p:cNvPr>
          <p:cNvSpPr>
            <a:spLocks noGrp="1"/>
          </p:cNvSpPr>
          <p:nvPr>
            <p:ph type="title"/>
          </p:nvPr>
        </p:nvSpPr>
        <p:spPr/>
        <p:txBody>
          <a:bodyPr/>
          <a:lstStyle/>
          <a:p>
            <a:r>
              <a:rPr lang="es-ES"/>
              <a:t>Técnica</a:t>
            </a:r>
          </a:p>
        </p:txBody>
      </p:sp>
      <p:graphicFrame>
        <p:nvGraphicFramePr>
          <p:cNvPr id="5" name="Marcador de contenido 2">
            <a:extLst>
              <a:ext uri="{FF2B5EF4-FFF2-40B4-BE49-F238E27FC236}">
                <a16:creationId xmlns="" xmlns:a16="http://schemas.microsoft.com/office/drawing/2014/main" id="{81054060-13BE-46FB-AC3D-8209777D8631}"/>
              </a:ext>
            </a:extLst>
          </p:cNvPr>
          <p:cNvGraphicFramePr>
            <a:graphicFrameLocks noGrp="1"/>
          </p:cNvGraphicFramePr>
          <p:nvPr>
            <p:ph idx="1"/>
          </p:nvPr>
        </p:nvGraphicFramePr>
        <p:xfrm>
          <a:off x="1097280" y="2108201"/>
          <a:ext cx="10058400" cy="37608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15130183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7">
            <a:extLst>
              <a:ext uri="{FF2B5EF4-FFF2-40B4-BE49-F238E27FC236}">
                <a16:creationId xmlns="" xmlns:a16="http://schemas.microsoft.com/office/drawing/2014/main" id="{3558DB37-9FEE-48A2-8578-ED04015739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9">
            <a:extLst>
              <a:ext uri="{FF2B5EF4-FFF2-40B4-BE49-F238E27FC236}">
                <a16:creationId xmlns="" xmlns:a16="http://schemas.microsoft.com/office/drawing/2014/main" id="{5F7FCCA6-00E2-4F74-A105-0D769872F2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07" y="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 xmlns:a16="http://schemas.microsoft.com/office/drawing/2014/main" id="{C61EE8FF-232E-423D-BA26-9D8F541F91BB}"/>
              </a:ext>
            </a:extLst>
          </p:cNvPr>
          <p:cNvSpPr>
            <a:spLocks noGrp="1"/>
          </p:cNvSpPr>
          <p:nvPr>
            <p:ph type="title"/>
          </p:nvPr>
        </p:nvSpPr>
        <p:spPr>
          <a:xfrm>
            <a:off x="1097280" y="286603"/>
            <a:ext cx="10058400" cy="1450757"/>
          </a:xfrm>
        </p:spPr>
        <p:txBody>
          <a:bodyPr anchor="ctr">
            <a:normAutofit/>
          </a:bodyPr>
          <a:lstStyle/>
          <a:p>
            <a:r>
              <a:rPr lang="es-ES">
                <a:solidFill>
                  <a:srgbClr val="FFFFFF"/>
                </a:solidFill>
              </a:rPr>
              <a:t>Aplicación inmediata de algunas normas del código</a:t>
            </a:r>
          </a:p>
        </p:txBody>
      </p:sp>
      <p:sp>
        <p:nvSpPr>
          <p:cNvPr id="3" name="Marcador de contenido 2">
            <a:extLst>
              <a:ext uri="{FF2B5EF4-FFF2-40B4-BE49-F238E27FC236}">
                <a16:creationId xmlns="" xmlns:a16="http://schemas.microsoft.com/office/drawing/2014/main" id="{4BEFDC8E-9AB2-42BA-9D53-1EC678CD35B5}"/>
              </a:ext>
            </a:extLst>
          </p:cNvPr>
          <p:cNvSpPr>
            <a:spLocks noGrp="1"/>
          </p:cNvSpPr>
          <p:nvPr>
            <p:ph idx="1"/>
          </p:nvPr>
        </p:nvSpPr>
        <p:spPr>
          <a:xfrm>
            <a:off x="1096963" y="2675694"/>
            <a:ext cx="10058400" cy="3193294"/>
          </a:xfrm>
        </p:spPr>
        <p:txBody>
          <a:bodyPr vert="horz" lIns="0" tIns="45720" rIns="0" bIns="45720" rtlCol="0" anchor="t">
            <a:normAutofit/>
          </a:bodyPr>
          <a:lstStyle/>
          <a:p>
            <a:pPr>
              <a:lnSpc>
                <a:spcPct val="100000"/>
              </a:lnSpc>
            </a:pPr>
            <a:r>
              <a:rPr lang="es-ES" sz="1600"/>
              <a:t>artículo 150 a) del Código Civil y Com de la Nación, deberían cumplir las normas a partir del primero agosto del 2015</a:t>
            </a:r>
          </a:p>
          <a:p>
            <a:pPr>
              <a:lnSpc>
                <a:spcPct val="100000"/>
              </a:lnSpc>
            </a:pPr>
            <a:r>
              <a:rPr lang="es-ES" sz="1600"/>
              <a:t>algunos autores opinan que esta es una obligación pura y simple</a:t>
            </a:r>
          </a:p>
          <a:p>
            <a:pPr>
              <a:lnSpc>
                <a:spcPct val="100000"/>
              </a:lnSpc>
            </a:pPr>
            <a:r>
              <a:rPr lang="es-ES" sz="1600"/>
              <a:t>otros sostienen que es una obligación de plazo indeterminado</a:t>
            </a:r>
          </a:p>
          <a:p>
            <a:pPr>
              <a:lnSpc>
                <a:spcPct val="100000"/>
              </a:lnSpc>
            </a:pPr>
            <a:r>
              <a:rPr lang="es-ES" sz="1600"/>
              <a:t>otros entienden que es de plazo tácito coma por lo cual podría ser fijado por el interesado como por ejemplo el propietario de una parcela o propiedad privada coma para que se proceda a la adecuación conforme a la ley, teniendo acceso cómo has llegado el caso coma a la vía jurisdiccional</a:t>
            </a:r>
          </a:p>
          <a:p>
            <a:pPr>
              <a:lnSpc>
                <a:spcPct val="100000"/>
              </a:lnSpc>
            </a:pPr>
            <a:r>
              <a:rPr lang="es-ES" sz="1600"/>
              <a:t>caracterización del propietario como consumidor inmobiliario, aplicación de la ley de protección al consumidor coma su jurisdicción y beneficio de gratuidad</a:t>
            </a:r>
          </a:p>
          <a:p>
            <a:pPr>
              <a:lnSpc>
                <a:spcPct val="100000"/>
              </a:lnSpc>
            </a:pPr>
            <a:endParaRPr lang="es-ES" sz="1600"/>
          </a:p>
          <a:p>
            <a:pPr>
              <a:lnSpc>
                <a:spcPct val="100000"/>
              </a:lnSpc>
            </a:pPr>
            <a:endParaRPr lang="es-ES" sz="1600"/>
          </a:p>
          <a:p>
            <a:pPr>
              <a:lnSpc>
                <a:spcPct val="100000"/>
              </a:lnSpc>
            </a:pPr>
            <a:endParaRPr lang="es-ES" sz="1600"/>
          </a:p>
        </p:txBody>
      </p:sp>
      <p:sp>
        <p:nvSpPr>
          <p:cNvPr id="12" name="Rectangle 11">
            <a:extLst>
              <a:ext uri="{FF2B5EF4-FFF2-40B4-BE49-F238E27FC236}">
                <a16:creationId xmlns="" xmlns:a16="http://schemas.microsoft.com/office/drawing/2014/main" id="{359CEC61-F44B-43B3-B40F-AE38C5AF1D5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10642661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1A17E607-B8C2-442F-AF94-B0D2C872E280}"/>
              </a:ext>
            </a:extLst>
          </p:cNvPr>
          <p:cNvSpPr>
            <a:spLocks noGrp="1"/>
          </p:cNvSpPr>
          <p:nvPr>
            <p:ph type="title"/>
          </p:nvPr>
        </p:nvSpPr>
        <p:spPr/>
        <p:txBody>
          <a:bodyPr/>
          <a:lstStyle/>
          <a:p>
            <a:r>
              <a:rPr lang="es-ES"/>
              <a:t>Obligación de contribuir al mantenimiento y gastos comunes</a:t>
            </a:r>
          </a:p>
        </p:txBody>
      </p:sp>
      <p:sp>
        <p:nvSpPr>
          <p:cNvPr id="3" name="Marcador de contenido 2">
            <a:extLst>
              <a:ext uri="{FF2B5EF4-FFF2-40B4-BE49-F238E27FC236}">
                <a16:creationId xmlns="" xmlns:a16="http://schemas.microsoft.com/office/drawing/2014/main" id="{AD6814E3-1993-46E3-9CC7-B3034838A822}"/>
              </a:ext>
            </a:extLst>
          </p:cNvPr>
          <p:cNvSpPr>
            <a:spLocks noGrp="1"/>
          </p:cNvSpPr>
          <p:nvPr>
            <p:ph idx="1"/>
          </p:nvPr>
        </p:nvSpPr>
        <p:spPr/>
        <p:txBody>
          <a:bodyPr vert="horz" lIns="0" tIns="45720" rIns="0" bIns="45720" rtlCol="0" anchor="t">
            <a:normAutofit/>
          </a:bodyPr>
          <a:lstStyle/>
          <a:p>
            <a:r>
              <a:rPr lang="es-ES"/>
              <a:t>el artículo 2081: los propietarios están obligados a pagar expensas, gastos y erogaciones para mantenimiento y funcionamiento del conjunto coma en la proporción que establezca el reglamento.</a:t>
            </a:r>
          </a:p>
          <a:p>
            <a:r>
              <a:rPr lang="es-ES"/>
              <a:t>Cuestión de los desarrolladores, búsqueda de eximición de expensas de lotes no enajenados en detrimento de la masa</a:t>
            </a:r>
            <a:endParaRPr lang="es-ES" dirty="0"/>
          </a:p>
        </p:txBody>
      </p:sp>
    </p:spTree>
    <p:extLst>
      <p:ext uri="{BB962C8B-B14F-4D97-AF65-F5344CB8AC3E}">
        <p14:creationId xmlns="" xmlns:p14="http://schemas.microsoft.com/office/powerpoint/2010/main" val="1061561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0191CB3E-C2CD-44EC-9E46-F4C77D27EB28}"/>
              </a:ext>
            </a:extLst>
          </p:cNvPr>
          <p:cNvSpPr>
            <a:spLocks noGrp="1"/>
          </p:cNvSpPr>
          <p:nvPr>
            <p:ph type="title"/>
          </p:nvPr>
        </p:nvSpPr>
        <p:spPr/>
        <p:txBody>
          <a:bodyPr/>
          <a:lstStyle/>
          <a:p>
            <a:r>
              <a:rPr lang="es-ES"/>
              <a:t>Transmisión</a:t>
            </a:r>
          </a:p>
        </p:txBody>
      </p:sp>
      <p:sp>
        <p:nvSpPr>
          <p:cNvPr id="3" name="Marcador de contenido 2">
            <a:extLst>
              <a:ext uri="{FF2B5EF4-FFF2-40B4-BE49-F238E27FC236}">
                <a16:creationId xmlns="" xmlns:a16="http://schemas.microsoft.com/office/drawing/2014/main" id="{995498A9-7D4E-4571-BF42-5E316554003F}"/>
              </a:ext>
            </a:extLst>
          </p:cNvPr>
          <p:cNvSpPr>
            <a:spLocks noGrp="1"/>
          </p:cNvSpPr>
          <p:nvPr>
            <p:ph idx="1"/>
          </p:nvPr>
        </p:nvSpPr>
        <p:spPr/>
        <p:txBody>
          <a:bodyPr vert="horz" lIns="0" tIns="45720" rIns="0" bIns="45720" rtlCol="0" anchor="t">
            <a:normAutofit/>
          </a:bodyPr>
          <a:lstStyle/>
          <a:p>
            <a:r>
              <a:rPr lang="es-ES"/>
              <a:t>artículo 2085</a:t>
            </a:r>
          </a:p>
          <a:p>
            <a:r>
              <a:rPr lang="es-ES"/>
              <a:t>se puede limitar pero no impedir la transmisión de unidades funcionales</a:t>
            </a:r>
            <a:endParaRPr lang="es-ES" dirty="0"/>
          </a:p>
          <a:p>
            <a:r>
              <a:rPr lang="es-ES"/>
              <a:t>se puede establecer un derecho de preferencia a favor del consorcio o del resto de los propietarios</a:t>
            </a:r>
            <a:endParaRPr lang="es-ES" dirty="0"/>
          </a:p>
          <a:p>
            <a:r>
              <a:rPr lang="es-ES"/>
              <a:t>esto implica la imposibilidad de un derecho de no admisión ilimitado "bolilla negra"</a:t>
            </a:r>
            <a:endParaRPr lang="es-ES" dirty="0"/>
          </a:p>
          <a:p>
            <a:endParaRPr lang="es-ES" dirty="0"/>
          </a:p>
        </p:txBody>
      </p:sp>
    </p:spTree>
    <p:extLst>
      <p:ext uri="{BB962C8B-B14F-4D97-AF65-F5344CB8AC3E}">
        <p14:creationId xmlns="" xmlns:p14="http://schemas.microsoft.com/office/powerpoint/2010/main" val="37673453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E23EDC9-9A78-46E6-A49D-D7C9FC5B9C33}"/>
              </a:ext>
            </a:extLst>
          </p:cNvPr>
          <p:cNvSpPr>
            <a:spLocks noGrp="1"/>
          </p:cNvSpPr>
          <p:nvPr>
            <p:ph type="title"/>
          </p:nvPr>
        </p:nvSpPr>
        <p:spPr/>
        <p:txBody>
          <a:bodyPr/>
          <a:lstStyle/>
          <a:p>
            <a:r>
              <a:rPr lang="es-ES"/>
              <a:t>Mayorias para obras nuevas</a:t>
            </a:r>
          </a:p>
        </p:txBody>
      </p:sp>
      <p:sp>
        <p:nvSpPr>
          <p:cNvPr id="3" name="Marcador de contenido 2">
            <a:extLst>
              <a:ext uri="{FF2B5EF4-FFF2-40B4-BE49-F238E27FC236}">
                <a16:creationId xmlns="" xmlns:a16="http://schemas.microsoft.com/office/drawing/2014/main" id="{8EFA3F62-3AFF-4FE0-AC4B-038DB6B8CB2C}"/>
              </a:ext>
            </a:extLst>
          </p:cNvPr>
          <p:cNvSpPr>
            <a:spLocks noGrp="1"/>
          </p:cNvSpPr>
          <p:nvPr>
            <p:ph idx="1"/>
          </p:nvPr>
        </p:nvSpPr>
        <p:spPr/>
        <p:txBody>
          <a:bodyPr vert="horz" lIns="0" tIns="45720" rIns="0" bIns="45720" rtlCol="0" anchor="t">
            <a:normAutofit/>
          </a:bodyPr>
          <a:lstStyle/>
          <a:p>
            <a:r>
              <a:rPr lang="es-ES"/>
              <a:t>Por remisión, artículo 2075 segundo párrafo a las normas de la Propiedad Horizontal,</a:t>
            </a:r>
          </a:p>
          <a:p>
            <a:r>
              <a:rPr lang="es-ES" dirty="0"/>
              <a:t> </a:t>
            </a:r>
            <a:r>
              <a:rPr lang="es-ES"/>
              <a:t>toda mejora y obra nueva sobre cosas y partes comunes se puede hacer por mayoría de propietarios</a:t>
            </a:r>
          </a:p>
          <a:p>
            <a:r>
              <a:rPr lang="es-ES"/>
              <a:t> previo informe técnico y </a:t>
            </a:r>
          </a:p>
          <a:p>
            <a:r>
              <a:rPr lang="es-ES"/>
              <a:t>sujetas a revisión judicial en caso de impugnación</a:t>
            </a:r>
          </a:p>
          <a:p>
            <a:endParaRPr lang="es-ES" dirty="0"/>
          </a:p>
        </p:txBody>
      </p:sp>
    </p:spTree>
    <p:extLst>
      <p:ext uri="{BB962C8B-B14F-4D97-AF65-F5344CB8AC3E}">
        <p14:creationId xmlns="" xmlns:p14="http://schemas.microsoft.com/office/powerpoint/2010/main" val="3568911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589970E8-E12D-45A8-96C1-36E6BE9A28BC}"/>
              </a:ext>
            </a:extLst>
          </p:cNvPr>
          <p:cNvSpPr>
            <a:spLocks noGrp="1"/>
          </p:cNvSpPr>
          <p:nvPr>
            <p:ph type="title"/>
          </p:nvPr>
        </p:nvSpPr>
        <p:spPr/>
        <p:txBody>
          <a:bodyPr/>
          <a:lstStyle/>
          <a:p>
            <a:r>
              <a:rPr lang="es-ES"/>
              <a:t>Cambios en la administración</a:t>
            </a:r>
          </a:p>
        </p:txBody>
      </p:sp>
      <p:sp>
        <p:nvSpPr>
          <p:cNvPr id="3" name="Marcador de contenido 2">
            <a:extLst>
              <a:ext uri="{FF2B5EF4-FFF2-40B4-BE49-F238E27FC236}">
                <a16:creationId xmlns="" xmlns:a16="http://schemas.microsoft.com/office/drawing/2014/main" id="{88A51494-DF51-4CB3-9802-C04F09702F30}"/>
              </a:ext>
            </a:extLst>
          </p:cNvPr>
          <p:cNvSpPr>
            <a:spLocks noGrp="1"/>
          </p:cNvSpPr>
          <p:nvPr>
            <p:ph idx="1"/>
          </p:nvPr>
        </p:nvSpPr>
        <p:spPr/>
        <p:txBody>
          <a:bodyPr vert="horz" lIns="0" tIns="45720" rIns="0" bIns="45720" rtlCol="0" anchor="t">
            <a:normAutofit/>
          </a:bodyPr>
          <a:lstStyle/>
          <a:p>
            <a:r>
              <a:rPr lang="es-ES" dirty="0"/>
              <a:t>Art. 2066</a:t>
            </a:r>
          </a:p>
          <a:p>
            <a:r>
              <a:rPr lang="es-ES" dirty="0" smtClean="0"/>
              <a:t>En </a:t>
            </a:r>
            <a:r>
              <a:rPr lang="es-ES" dirty="0"/>
              <a:t>la primera asamblea coma dentro de los 90 días de cumplidos dos años del otorgamiento del reglamento,</a:t>
            </a:r>
          </a:p>
          <a:p>
            <a:r>
              <a:rPr lang="es-ES" dirty="0"/>
              <a:t>o </a:t>
            </a:r>
            <a:r>
              <a:rPr lang="es-ES" dirty="0" smtClean="0"/>
              <a:t>cuando </a:t>
            </a:r>
            <a:r>
              <a:rPr lang="es-ES" dirty="0"/>
              <a:t>se encuentren ocupadas el 50% de las unidades funcionales</a:t>
            </a:r>
          </a:p>
          <a:p>
            <a:r>
              <a:rPr lang="es-ES" dirty="0" smtClean="0"/>
              <a:t>Debe designarse un nuevo administrador </a:t>
            </a:r>
            <a:r>
              <a:rPr lang="es-ES" dirty="0" err="1" smtClean="0"/>
              <a:t>reemplazandodesignado</a:t>
            </a:r>
            <a:r>
              <a:rPr lang="es-ES" dirty="0" smtClean="0"/>
              <a:t> </a:t>
            </a:r>
            <a:r>
              <a:rPr lang="es-ES" dirty="0"/>
              <a:t>en el reglamento de copropiedad si no es ratificado por la </a:t>
            </a:r>
            <a:r>
              <a:rPr lang="es-ES" dirty="0" smtClean="0"/>
              <a:t>asamblea.</a:t>
            </a:r>
            <a:endParaRPr lang="es-ES" dirty="0"/>
          </a:p>
          <a:p>
            <a:r>
              <a:rPr lang="es-ES" dirty="0"/>
              <a:t>Tiende a evitar </a:t>
            </a:r>
            <a:r>
              <a:rPr lang="es-ES" dirty="0" smtClean="0"/>
              <a:t>abusos.</a:t>
            </a:r>
            <a:endParaRPr lang="es-ES" dirty="0"/>
          </a:p>
          <a:p>
            <a:endParaRPr lang="es-ES" dirty="0"/>
          </a:p>
        </p:txBody>
      </p:sp>
    </p:spTree>
    <p:extLst>
      <p:ext uri="{BB962C8B-B14F-4D97-AF65-F5344CB8AC3E}">
        <p14:creationId xmlns="" xmlns:p14="http://schemas.microsoft.com/office/powerpoint/2010/main" val="39538581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3645AC8D-A783-4B16-8EBE-951C5AE855BA}"/>
              </a:ext>
            </a:extLst>
          </p:cNvPr>
          <p:cNvSpPr>
            <a:spLocks noGrp="1"/>
          </p:cNvSpPr>
          <p:nvPr>
            <p:ph type="title"/>
          </p:nvPr>
        </p:nvSpPr>
        <p:spPr/>
        <p:txBody>
          <a:bodyPr/>
          <a:lstStyle/>
          <a:p>
            <a:r>
              <a:rPr lang="es-ES"/>
              <a:t>Disposiciones aplicables a Asambleas</a:t>
            </a:r>
          </a:p>
        </p:txBody>
      </p:sp>
      <p:sp>
        <p:nvSpPr>
          <p:cNvPr id="3" name="Marcador de contenido 2">
            <a:extLst>
              <a:ext uri="{FF2B5EF4-FFF2-40B4-BE49-F238E27FC236}">
                <a16:creationId xmlns="" xmlns:a16="http://schemas.microsoft.com/office/drawing/2014/main" id="{9E892A6E-4298-43B5-B851-7D77BA6C09CF}"/>
              </a:ext>
            </a:extLst>
          </p:cNvPr>
          <p:cNvSpPr>
            <a:spLocks noGrp="1"/>
          </p:cNvSpPr>
          <p:nvPr>
            <p:ph idx="1"/>
          </p:nvPr>
        </p:nvSpPr>
        <p:spPr/>
        <p:txBody>
          <a:bodyPr vert="horz" lIns="0" tIns="45720" rIns="0" bIns="45720" rtlCol="0" anchor="t">
            <a:normAutofit/>
          </a:bodyPr>
          <a:lstStyle/>
          <a:p>
            <a:endParaRPr lang="es-ES" dirty="0"/>
          </a:p>
          <a:p>
            <a:r>
              <a:rPr lang="es-ES" dirty="0"/>
              <a:t>Convocatorias: según la forma prevista en el reglamento de Propiedad Horizontal con transcripción completa y precisa del orden del día</a:t>
            </a:r>
          </a:p>
          <a:p>
            <a:r>
              <a:rPr lang="es-ES" dirty="0"/>
              <a:t>solo por unanimidad cuestiones que no estén previstas</a:t>
            </a:r>
          </a:p>
          <a:p>
            <a:r>
              <a:rPr lang="es-ES" dirty="0"/>
              <a:t>en los conjuntos preexistentes estas normas ya existen</a:t>
            </a:r>
          </a:p>
          <a:p>
            <a:r>
              <a:rPr lang="es-ES" dirty="0"/>
              <a:t>pero en caso de no existir habría que adaptarlo</a:t>
            </a:r>
          </a:p>
          <a:p>
            <a:r>
              <a:rPr lang="es-ES" dirty="0"/>
              <a:t>posibilidad de la auto convocatoria: aprobación de 2 tercios del auto convocatoria y del temario</a:t>
            </a:r>
          </a:p>
          <a:p>
            <a:endParaRPr lang="es-ES" dirty="0"/>
          </a:p>
          <a:p>
            <a:endParaRPr lang="es-ES" dirty="0"/>
          </a:p>
          <a:p>
            <a:endParaRPr lang="es-ES" dirty="0"/>
          </a:p>
          <a:p>
            <a:endParaRPr lang="es-ES" dirty="0"/>
          </a:p>
        </p:txBody>
      </p:sp>
    </p:spTree>
    <p:extLst>
      <p:ext uri="{BB962C8B-B14F-4D97-AF65-F5344CB8AC3E}">
        <p14:creationId xmlns="" xmlns:p14="http://schemas.microsoft.com/office/powerpoint/2010/main" val="3105397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 xmlns:a16="http://schemas.microsoft.com/office/drawing/2014/main" id="{EE1530B0-6F96-46C0-8B3E-3215CB756BE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 xmlns:a16="http://schemas.microsoft.com/office/drawing/2014/main" id="{754910CF-1B56-45D3-960A-E89F7B3B913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 xmlns:a16="http://schemas.microsoft.com/office/drawing/2014/main" id="{7198B643-769B-41B1-BFB8-7B61B18215B9}"/>
              </a:ext>
            </a:extLst>
          </p:cNvPr>
          <p:cNvSpPr>
            <a:spLocks noGrp="1"/>
          </p:cNvSpPr>
          <p:nvPr>
            <p:ph type="title"/>
          </p:nvPr>
        </p:nvSpPr>
        <p:spPr>
          <a:xfrm>
            <a:off x="492370" y="516835"/>
            <a:ext cx="3084844" cy="5772840"/>
          </a:xfrm>
        </p:spPr>
        <p:txBody>
          <a:bodyPr anchor="ctr">
            <a:normAutofit/>
          </a:bodyPr>
          <a:lstStyle/>
          <a:p>
            <a:r>
              <a:rPr lang="es-ES" sz="3300">
                <a:solidFill>
                  <a:schemeClr val="bg1"/>
                </a:solidFill>
              </a:rPr>
              <a:t>Qué son los conjuntos inmobiliarios?</a:t>
            </a:r>
          </a:p>
        </p:txBody>
      </p:sp>
      <p:graphicFrame>
        <p:nvGraphicFramePr>
          <p:cNvPr id="5" name="Marcador de contenido 2">
            <a:extLst>
              <a:ext uri="{FF2B5EF4-FFF2-40B4-BE49-F238E27FC236}">
                <a16:creationId xmlns="" xmlns:a16="http://schemas.microsoft.com/office/drawing/2014/main" id="{40B3C9DE-4527-46F3-8FE2-F865CC862C28}"/>
              </a:ext>
            </a:extLst>
          </p:cNvPr>
          <p:cNvGraphicFramePr>
            <a:graphicFrameLocks noGrp="1"/>
          </p:cNvGraphicFramePr>
          <p:nvPr>
            <p:ph idx="1"/>
            <p:extLst>
              <p:ext uri="{D42A27DB-BD31-4B8C-83A1-F6EECF244321}">
                <p14:modId xmlns="" xmlns:p14="http://schemas.microsoft.com/office/powerpoint/2010/main" val="2819234859"/>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37136339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10082E68-44A4-4A49-BD11-3C264CF1AC3D}"/>
              </a:ext>
            </a:extLst>
          </p:cNvPr>
          <p:cNvSpPr>
            <a:spLocks noGrp="1"/>
          </p:cNvSpPr>
          <p:nvPr>
            <p:ph type="title"/>
          </p:nvPr>
        </p:nvSpPr>
        <p:spPr/>
        <p:txBody>
          <a:bodyPr/>
          <a:lstStyle/>
          <a:p>
            <a:r>
              <a:rPr lang="es-ES"/>
              <a:t>decisiones</a:t>
            </a:r>
          </a:p>
        </p:txBody>
      </p:sp>
      <p:sp>
        <p:nvSpPr>
          <p:cNvPr id="3" name="Marcador de contenido 2">
            <a:extLst>
              <a:ext uri="{FF2B5EF4-FFF2-40B4-BE49-F238E27FC236}">
                <a16:creationId xmlns="" xmlns:a16="http://schemas.microsoft.com/office/drawing/2014/main" id="{6BE4F244-70D7-4180-8D7F-49217B2DA8B9}"/>
              </a:ext>
            </a:extLst>
          </p:cNvPr>
          <p:cNvSpPr>
            <a:spLocks noGrp="1"/>
          </p:cNvSpPr>
          <p:nvPr>
            <p:ph idx="1"/>
          </p:nvPr>
        </p:nvSpPr>
        <p:spPr/>
        <p:txBody>
          <a:bodyPr vert="horz" lIns="0" tIns="45720" rIns="0" bIns="45720" rtlCol="0" anchor="t">
            <a:normAutofit fontScale="92500" lnSpcReduction="20000"/>
          </a:bodyPr>
          <a:lstStyle/>
          <a:p>
            <a:r>
              <a:rPr lang="es-ES" dirty="0"/>
              <a:t>Forma de cómputo de las </a:t>
            </a:r>
            <a:r>
              <a:rPr lang="es-ES" dirty="0" smtClean="0"/>
              <a:t>mayorías, en </a:t>
            </a:r>
            <a:r>
              <a:rPr lang="es-ES" dirty="0"/>
              <a:t>forma </a:t>
            </a:r>
            <a:r>
              <a:rPr lang="es-ES" dirty="0" smtClean="0"/>
              <a:t>absoluta, sobre </a:t>
            </a:r>
            <a:r>
              <a:rPr lang="es-ES" dirty="0"/>
              <a:t>la cantidad de unidades funcionales y </a:t>
            </a:r>
            <a:r>
              <a:rPr lang="es-ES" dirty="0" smtClean="0"/>
              <a:t>con </a:t>
            </a:r>
            <a:r>
              <a:rPr lang="es-ES" dirty="0"/>
              <a:t>los porcentajes de copropiedad de cada socio</a:t>
            </a:r>
          </a:p>
          <a:p>
            <a:r>
              <a:rPr lang="es-ES" dirty="0" smtClean="0"/>
              <a:t>esto </a:t>
            </a:r>
            <a:r>
              <a:rPr lang="es-ES" dirty="0"/>
              <a:t>puede ser problemático en algunos casos</a:t>
            </a:r>
          </a:p>
          <a:p>
            <a:r>
              <a:rPr lang="es-ES" dirty="0"/>
              <a:t>mayoría absoluta para aprobación de las decisiones</a:t>
            </a:r>
          </a:p>
          <a:p>
            <a:r>
              <a:rPr lang="es-ES" dirty="0"/>
              <a:t>reforma de reglamento requiere dos tercios</a:t>
            </a:r>
          </a:p>
          <a:p>
            <a:r>
              <a:rPr lang="es-ES" dirty="0"/>
              <a:t>forma de emisión de la voluntad</a:t>
            </a:r>
          </a:p>
          <a:p>
            <a:pPr marL="383540" lvl="1"/>
            <a:r>
              <a:rPr lang="es-ES" dirty="0"/>
              <a:t>escrito unánime firmado por todos</a:t>
            </a:r>
          </a:p>
          <a:p>
            <a:pPr marL="383540" lvl="1"/>
            <a:r>
              <a:rPr lang="es-ES" dirty="0"/>
              <a:t>reunión de asamblea</a:t>
            </a:r>
          </a:p>
          <a:p>
            <a:pPr marL="383540" lvl="1"/>
            <a:r>
              <a:rPr lang="es-ES" dirty="0"/>
              <a:t>que </a:t>
            </a:r>
            <a:r>
              <a:rPr lang="es-ES" dirty="0" smtClean="0"/>
              <a:t>vote la </a:t>
            </a:r>
            <a:r>
              <a:rPr lang="es-ES" dirty="0"/>
              <a:t>reunión de asamblea donde no estén todos presentes no se alcancen las mayorías y </a:t>
            </a:r>
            <a:r>
              <a:rPr lang="es-ES" dirty="0" err="1" smtClean="0"/>
              <a:t>laemoción</a:t>
            </a:r>
            <a:r>
              <a:rPr lang="es-ES" dirty="0" smtClean="0"/>
              <a:t> </a:t>
            </a:r>
            <a:r>
              <a:rPr lang="es-ES" dirty="0"/>
              <a:t>mayoritaria sea sometida a la consulta por medio fehaciente computando el silencio como voto a favor de la emoción predominante</a:t>
            </a:r>
          </a:p>
          <a:p>
            <a:endParaRPr lang="es-ES" dirty="0"/>
          </a:p>
        </p:txBody>
      </p:sp>
    </p:spTree>
    <p:extLst>
      <p:ext uri="{BB962C8B-B14F-4D97-AF65-F5344CB8AC3E}">
        <p14:creationId xmlns="" xmlns:p14="http://schemas.microsoft.com/office/powerpoint/2010/main" val="35654313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1D62008C-4E3E-41D3-8785-0D5F31575C5B}"/>
              </a:ext>
            </a:extLst>
          </p:cNvPr>
          <p:cNvSpPr>
            <a:spLocks noGrp="1"/>
          </p:cNvSpPr>
          <p:nvPr>
            <p:ph type="title"/>
          </p:nvPr>
        </p:nvSpPr>
        <p:spPr/>
        <p:txBody>
          <a:bodyPr/>
          <a:lstStyle/>
          <a:p>
            <a:r>
              <a:rPr lang="es-ES"/>
              <a:t>actas</a:t>
            </a:r>
            <a:endParaRPr lang="es-ES" dirty="0"/>
          </a:p>
        </p:txBody>
      </p:sp>
      <p:sp>
        <p:nvSpPr>
          <p:cNvPr id="3" name="Marcador de contenido 2">
            <a:extLst>
              <a:ext uri="{FF2B5EF4-FFF2-40B4-BE49-F238E27FC236}">
                <a16:creationId xmlns="" xmlns:a16="http://schemas.microsoft.com/office/drawing/2014/main" id="{215A3C6D-EB18-456C-B12F-31F3F4A72ECA}"/>
              </a:ext>
            </a:extLst>
          </p:cNvPr>
          <p:cNvSpPr>
            <a:spLocks noGrp="1"/>
          </p:cNvSpPr>
          <p:nvPr>
            <p:ph idx="1"/>
          </p:nvPr>
        </p:nvSpPr>
        <p:spPr/>
        <p:txBody>
          <a:bodyPr vert="horz" lIns="0" tIns="45720" rIns="0" bIns="45720" rtlCol="0" anchor="t">
            <a:normAutofit/>
          </a:bodyPr>
          <a:lstStyle/>
          <a:p>
            <a:r>
              <a:rPr lang="es-ES"/>
              <a:t>Es necesario llevar un libro de actas de asamblea</a:t>
            </a:r>
            <a:endParaRPr lang="es-ES" dirty="0"/>
          </a:p>
          <a:p>
            <a:r>
              <a:rPr lang="es-ES"/>
              <a:t>y un libro de registro de firmas punto este habitualmente no existe habría que implementarlo</a:t>
            </a:r>
            <a:endParaRPr lang="es-ES" dirty="0"/>
          </a:p>
          <a:p>
            <a:r>
              <a:rPr lang="es-ES"/>
              <a:t>firman todos los presentes coma y luego se coteja la firma</a:t>
            </a:r>
            <a:endParaRPr lang="es-ES" dirty="0"/>
          </a:p>
          <a:p>
            <a:r>
              <a:rPr lang="es-ES"/>
              <a:t>el el acta es confeccionada por un secretario de actas elegido por los presentes</a:t>
            </a:r>
            <a:endParaRPr lang="es-ES" dirty="0"/>
          </a:p>
          <a:p>
            <a:r>
              <a:rPr lang="es-ES"/>
              <a:t>firma el acta todos los presentes</a:t>
            </a:r>
            <a:endParaRPr lang="es-ES" dirty="0"/>
          </a:p>
          <a:p>
            <a:r>
              <a:rPr lang="es-ES"/>
              <a:t>se</a:t>
            </a:r>
            <a:r>
              <a:rPr lang="es-ES" dirty="0"/>
              <a:t> debe</a:t>
            </a:r>
            <a:r>
              <a:rPr lang="es-ES"/>
              <a:t> dejar constancia de las comunicaciones</a:t>
            </a:r>
            <a:endParaRPr lang="es-ES" dirty="0"/>
          </a:p>
          <a:p>
            <a:endParaRPr lang="es-ES" dirty="0"/>
          </a:p>
          <a:p>
            <a:endParaRPr lang="es-ES" dirty="0"/>
          </a:p>
        </p:txBody>
      </p:sp>
    </p:spTree>
    <p:extLst>
      <p:ext uri="{BB962C8B-B14F-4D97-AF65-F5344CB8AC3E}">
        <p14:creationId xmlns="" xmlns:p14="http://schemas.microsoft.com/office/powerpoint/2010/main" val="1129646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D0914462-8FFF-4E90-A5BE-0527629A3C88}"/>
              </a:ext>
            </a:extLst>
          </p:cNvPr>
          <p:cNvSpPr>
            <a:spLocks noGrp="1"/>
          </p:cNvSpPr>
          <p:nvPr>
            <p:ph type="title"/>
          </p:nvPr>
        </p:nvSpPr>
        <p:spPr/>
        <p:txBody>
          <a:bodyPr/>
          <a:lstStyle/>
          <a:p>
            <a:r>
              <a:rPr lang="es-ES" dirty="0"/>
              <a:t>Adecuar es adaptar los sistemas preexistentes</a:t>
            </a:r>
          </a:p>
        </p:txBody>
      </p:sp>
      <p:sp>
        <p:nvSpPr>
          <p:cNvPr id="3" name="Marcador de contenido 2">
            <a:extLst>
              <a:ext uri="{FF2B5EF4-FFF2-40B4-BE49-F238E27FC236}">
                <a16:creationId xmlns="" xmlns:a16="http://schemas.microsoft.com/office/drawing/2014/main" id="{F841D50B-EDAB-4ABE-8368-C30C096D2CC5}"/>
              </a:ext>
            </a:extLst>
          </p:cNvPr>
          <p:cNvSpPr>
            <a:spLocks noGrp="1"/>
          </p:cNvSpPr>
          <p:nvPr>
            <p:ph idx="1"/>
          </p:nvPr>
        </p:nvSpPr>
        <p:spPr/>
        <p:txBody>
          <a:bodyPr vert="horz" lIns="0" tIns="45720" rIns="0" bIns="45720" rtlCol="0" anchor="t">
            <a:normAutofit/>
          </a:bodyPr>
          <a:lstStyle/>
          <a:p>
            <a:r>
              <a:rPr lang="es-ES" dirty="0"/>
              <a:t>los conjuntos preexistentes tienen una larga trayectoria</a:t>
            </a:r>
          </a:p>
          <a:p>
            <a:r>
              <a:rPr lang="es-ES" dirty="0"/>
              <a:t>tienen reglamentos de comunidad y convivencia de larga data coma que han probado su utilidad</a:t>
            </a:r>
          </a:p>
          <a:p>
            <a:r>
              <a:rPr lang="es-ES" dirty="0"/>
              <a:t>en la inmensa mayoría de ellos ya no existen desarrolladores o propietarios originarios del loteo</a:t>
            </a:r>
          </a:p>
          <a:p>
            <a:r>
              <a:rPr lang="es-ES" dirty="0"/>
              <a:t>perder su tradición y su régimen consuetudinario de convivencia sería </a:t>
            </a:r>
            <a:r>
              <a:rPr lang="es-ES" dirty="0" err="1" smtClean="0"/>
              <a:t>disvalioso</a:t>
            </a:r>
            <a:endParaRPr lang="es-ES" dirty="0"/>
          </a:p>
          <a:p>
            <a:r>
              <a:rPr lang="es-ES" dirty="0"/>
              <a:t>en todos los casos la conformación de asociación civil, o de alguna otra parecida, tiene órganos con competencias suficientes para incorporar a estos las funcionalidades requeridas por el nuevo ordenamiento a fin de satisfacer sus </a:t>
            </a:r>
            <a:r>
              <a:rPr lang="es-ES" dirty="0" smtClean="0"/>
              <a:t>exigencias</a:t>
            </a:r>
          </a:p>
          <a:p>
            <a:r>
              <a:rPr lang="es-ES" dirty="0" smtClean="0"/>
              <a:t>Y muchos de ellos ya tienen una adecuación al régimen de PH.</a:t>
            </a:r>
            <a:endParaRPr lang="es-ES" dirty="0"/>
          </a:p>
          <a:p>
            <a:endParaRPr lang="es-ES" dirty="0"/>
          </a:p>
          <a:p>
            <a:endParaRPr lang="es-ES" dirty="0"/>
          </a:p>
          <a:p>
            <a:endParaRPr lang="es-ES" dirty="0"/>
          </a:p>
        </p:txBody>
      </p:sp>
    </p:spTree>
    <p:extLst>
      <p:ext uri="{BB962C8B-B14F-4D97-AF65-F5344CB8AC3E}">
        <p14:creationId xmlns="" xmlns:p14="http://schemas.microsoft.com/office/powerpoint/2010/main" val="3864011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E844E128-FF69-4E9F-8327-6B504B3C5AE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 xmlns:a16="http://schemas.microsoft.com/office/drawing/2014/main" id="{3A761E0D-CD95-4B08-A9AD-FE1A407DE7A0}"/>
              </a:ext>
            </a:extLst>
          </p:cNvPr>
          <p:cNvSpPr>
            <a:spLocks noGrp="1"/>
          </p:cNvSpPr>
          <p:nvPr>
            <p:ph type="title"/>
          </p:nvPr>
        </p:nvSpPr>
        <p:spPr>
          <a:xfrm>
            <a:off x="643467" y="516835"/>
            <a:ext cx="3448259" cy="1666501"/>
          </a:xfrm>
        </p:spPr>
        <p:txBody>
          <a:bodyPr>
            <a:normAutofit/>
          </a:bodyPr>
          <a:lstStyle/>
          <a:p>
            <a:r>
              <a:rPr lang="es-ES" sz="3700">
                <a:solidFill>
                  <a:srgbClr val="FFFFFF"/>
                </a:solidFill>
              </a:rPr>
              <a:t>Urbanismo y complejos urbanísticos</a:t>
            </a:r>
          </a:p>
        </p:txBody>
      </p:sp>
      <p:cxnSp>
        <p:nvCxnSpPr>
          <p:cNvPr id="11" name="Straight Connector 10">
            <a:extLst>
              <a:ext uri="{FF2B5EF4-FFF2-40B4-BE49-F238E27FC236}">
                <a16:creationId xmlns="" xmlns:a16="http://schemas.microsoft.com/office/drawing/2014/main" id="{055CEADF-09EA-423C-8C45-F94AF44D5AF0}"/>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 xmlns:a16="http://schemas.microsoft.com/office/drawing/2014/main" id="{ECE39A6B-F938-4900-9439-7FC9DFBFA47A}"/>
              </a:ext>
            </a:extLst>
          </p:cNvPr>
          <p:cNvSpPr>
            <a:spLocks noGrp="1"/>
          </p:cNvSpPr>
          <p:nvPr>
            <p:ph idx="1"/>
          </p:nvPr>
        </p:nvSpPr>
        <p:spPr>
          <a:xfrm>
            <a:off x="643467" y="2546224"/>
            <a:ext cx="3448259" cy="3342747"/>
          </a:xfrm>
        </p:spPr>
        <p:txBody>
          <a:bodyPr vert="horz" lIns="0" tIns="45720" rIns="0" bIns="45720" rtlCol="0" anchor="t">
            <a:normAutofit/>
          </a:bodyPr>
          <a:lstStyle/>
          <a:p>
            <a:r>
              <a:rPr lang="es-ES" sz="1800" dirty="0">
                <a:solidFill>
                  <a:srgbClr val="FFFFFF"/>
                </a:solidFill>
              </a:rPr>
              <a:t>Urbanismo</a:t>
            </a:r>
          </a:p>
          <a:p>
            <a:r>
              <a:rPr lang="es-ES" sz="1800" dirty="0">
                <a:solidFill>
                  <a:srgbClr val="FFFFFF"/>
                </a:solidFill>
              </a:rPr>
              <a:t>las urbanizaciones especiales</a:t>
            </a:r>
          </a:p>
          <a:p>
            <a:r>
              <a:rPr lang="es-ES" sz="1800" dirty="0">
                <a:solidFill>
                  <a:srgbClr val="FFFFFF"/>
                </a:solidFill>
              </a:rPr>
              <a:t>planeamiento y significación</a:t>
            </a:r>
          </a:p>
          <a:p>
            <a:endParaRPr lang="es-ES" sz="1800">
              <a:solidFill>
                <a:srgbClr val="FFFFFF"/>
              </a:solidFill>
            </a:endParaRPr>
          </a:p>
          <a:p>
            <a:r>
              <a:rPr lang="es-ES" dirty="0"/>
              <a:t>características de las urbanizaciones especiales</a:t>
            </a:r>
          </a:p>
        </p:txBody>
      </p:sp>
      <p:pic>
        <p:nvPicPr>
          <p:cNvPr id="5" name="Picture 4" descr="Palmeras en la ciudad durante el atardecer">
            <a:extLst>
              <a:ext uri="{FF2B5EF4-FFF2-40B4-BE49-F238E27FC236}">
                <a16:creationId xmlns="" xmlns:a16="http://schemas.microsoft.com/office/drawing/2014/main" id="{3D72CA41-D453-4F0E-BAFE-F879D7297106}"/>
              </a:ext>
            </a:extLst>
          </p:cNvPr>
          <p:cNvPicPr>
            <a:picLocks noChangeAspect="1"/>
          </p:cNvPicPr>
          <p:nvPr/>
        </p:nvPicPr>
        <p:blipFill rotWithShape="1">
          <a:blip r:embed="rId2"/>
          <a:srcRect l="26745" r="-3" b="-3"/>
          <a:stretch/>
        </p:blipFill>
        <p:spPr>
          <a:xfrm>
            <a:off x="4654296" y="10"/>
            <a:ext cx="7537703" cy="6857990"/>
          </a:xfrm>
          <a:prstGeom prst="rect">
            <a:avLst/>
          </a:prstGeom>
        </p:spPr>
      </p:pic>
    </p:spTree>
    <p:extLst>
      <p:ext uri="{BB962C8B-B14F-4D97-AF65-F5344CB8AC3E}">
        <p14:creationId xmlns="" xmlns:p14="http://schemas.microsoft.com/office/powerpoint/2010/main" val="196874936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CECF0FC6-D57B-48B6-9036-F4FFD91A4B3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ítulo 1">
            <a:extLst>
              <a:ext uri="{FF2B5EF4-FFF2-40B4-BE49-F238E27FC236}">
                <a16:creationId xmlns="" xmlns:a16="http://schemas.microsoft.com/office/drawing/2014/main" id="{2D31EFC6-D8A7-47A4-B94B-551AFB0E4C10}"/>
              </a:ext>
            </a:extLst>
          </p:cNvPr>
          <p:cNvSpPr>
            <a:spLocks noGrp="1"/>
          </p:cNvSpPr>
          <p:nvPr>
            <p:ph type="title"/>
          </p:nvPr>
        </p:nvSpPr>
        <p:spPr>
          <a:xfrm>
            <a:off x="990932" y="286603"/>
            <a:ext cx="6750987" cy="1450757"/>
          </a:xfrm>
        </p:spPr>
        <p:txBody>
          <a:bodyPr>
            <a:normAutofit/>
          </a:bodyPr>
          <a:lstStyle/>
          <a:p>
            <a:r>
              <a:rPr lang="es-ES">
                <a:solidFill>
                  <a:schemeClr val="accent1"/>
                </a:solidFill>
              </a:rPr>
              <a:t>Urbanizaciones especiales</a:t>
            </a:r>
          </a:p>
        </p:txBody>
      </p:sp>
      <p:sp>
        <p:nvSpPr>
          <p:cNvPr id="3" name="Marcador de contenido 2">
            <a:extLst>
              <a:ext uri="{FF2B5EF4-FFF2-40B4-BE49-F238E27FC236}">
                <a16:creationId xmlns="" xmlns:a16="http://schemas.microsoft.com/office/drawing/2014/main" id="{A107BEB8-7F45-487B-99B3-C4341F171AE8}"/>
              </a:ext>
            </a:extLst>
          </p:cNvPr>
          <p:cNvSpPr>
            <a:spLocks noGrp="1"/>
          </p:cNvSpPr>
          <p:nvPr>
            <p:ph idx="1"/>
          </p:nvPr>
        </p:nvSpPr>
        <p:spPr>
          <a:xfrm>
            <a:off x="1044204" y="2023962"/>
            <a:ext cx="6697715" cy="3845131"/>
          </a:xfrm>
        </p:spPr>
        <p:txBody>
          <a:bodyPr vert="horz" lIns="0" tIns="45720" rIns="0" bIns="45720" rtlCol="0">
            <a:normAutofit fontScale="92500" lnSpcReduction="20000"/>
          </a:bodyPr>
          <a:lstStyle/>
          <a:p>
            <a:r>
              <a:rPr lang="es-ES" dirty="0"/>
              <a:t>parcelas individuales de propiedad privada jurídicamente independientes</a:t>
            </a:r>
          </a:p>
          <a:p>
            <a:r>
              <a:rPr lang="es-ES" dirty="0"/>
              <a:t>áreas de propiedad común y de ISO común con infraestructura más o menos compleja</a:t>
            </a:r>
          </a:p>
          <a:p>
            <a:r>
              <a:rPr lang="es-ES" dirty="0"/>
              <a:t>régimen urbanístico propio, dado por legislaciones específicas. Calles internas cierre perimetral con control de ingresos. Seguridad o vigilancia privada</a:t>
            </a:r>
          </a:p>
          <a:p>
            <a:r>
              <a:rPr lang="es-ES" dirty="0"/>
              <a:t>entidad que agrupa a los propietarios a los fines de la administración mantenimiento seguridad y prestación de servicios comunes</a:t>
            </a:r>
          </a:p>
          <a:p>
            <a:r>
              <a:rPr lang="es-ES" dirty="0"/>
              <a:t>restricciones o vínculos jurídicos que afectan los diversos inmuebles a fin de conformar un todo inescindible</a:t>
            </a:r>
          </a:p>
          <a:p>
            <a:endParaRPr lang="es-ES" dirty="0"/>
          </a:p>
        </p:txBody>
      </p:sp>
      <p:sp>
        <p:nvSpPr>
          <p:cNvPr id="10" name="Rectangle 9">
            <a:extLst>
              <a:ext uri="{FF2B5EF4-FFF2-40B4-BE49-F238E27FC236}">
                <a16:creationId xmlns="" xmlns:a16="http://schemas.microsoft.com/office/drawing/2014/main" id="{717A211C-5863-4303-AC3D-AEBFDF6D6A4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8144150" y="-1"/>
            <a:ext cx="4050791"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 xmlns:a16="http://schemas.microsoft.com/office/drawing/2014/main" id="{70FA2369-10B3-4A99-93ED-036A92FD9C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3478178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A48CDD8-3167-41E5-8CE9-75AD28F87E0E}"/>
              </a:ext>
            </a:extLst>
          </p:cNvPr>
          <p:cNvSpPr>
            <a:spLocks noGrp="1"/>
          </p:cNvSpPr>
          <p:nvPr>
            <p:ph type="title"/>
          </p:nvPr>
        </p:nvSpPr>
        <p:spPr/>
        <p:txBody>
          <a:bodyPr/>
          <a:lstStyle/>
          <a:p>
            <a:r>
              <a:rPr lang="es-ES" dirty="0"/>
              <a:t>Clubes de campo. concepto</a:t>
            </a:r>
          </a:p>
        </p:txBody>
      </p:sp>
      <p:sp>
        <p:nvSpPr>
          <p:cNvPr id="3" name="Marcador de contenido 2">
            <a:extLst>
              <a:ext uri="{FF2B5EF4-FFF2-40B4-BE49-F238E27FC236}">
                <a16:creationId xmlns="" xmlns:a16="http://schemas.microsoft.com/office/drawing/2014/main" id="{97AFB594-EB4B-468D-A4F4-9D574C7FA805}"/>
              </a:ext>
            </a:extLst>
          </p:cNvPr>
          <p:cNvSpPr>
            <a:spLocks noGrp="1"/>
          </p:cNvSpPr>
          <p:nvPr>
            <p:ph idx="1"/>
          </p:nvPr>
        </p:nvSpPr>
        <p:spPr/>
        <p:txBody>
          <a:bodyPr vert="horz" lIns="0" tIns="45720" rIns="0" bIns="45720" rtlCol="0" anchor="t">
            <a:normAutofit fontScale="77500" lnSpcReduction="20000"/>
          </a:bodyPr>
          <a:lstStyle/>
          <a:p>
            <a:pPr marL="0" indent="0">
              <a:buNone/>
            </a:pPr>
            <a:r>
              <a:rPr lang="es-ES" dirty="0"/>
              <a:t>Rodolfo Olive. no solo destaca los aspectos residenciales y urbanísticos coma sino su condición suburbana, limitada en el espacio, con entrada común coma y con sectores dedicados a actividades extra residenciales. Relación funcional y jurídica</a:t>
            </a:r>
          </a:p>
          <a:p>
            <a:pPr marL="0" indent="0">
              <a:buNone/>
            </a:pPr>
            <a:r>
              <a:rPr lang="es-ES" dirty="0"/>
              <a:t>Mariani de Vidal. Hincapié en el uso común de instalaciones deportivas culturales y sociales</a:t>
            </a:r>
          </a:p>
          <a:p>
            <a:pPr marL="0" indent="0">
              <a:buNone/>
            </a:pPr>
            <a:r>
              <a:rPr lang="es-ES" dirty="0"/>
              <a:t>Juan Carlos </a:t>
            </a:r>
            <a:r>
              <a:rPr lang="es-ES" dirty="0" err="1"/>
              <a:t>Pratesí</a:t>
            </a:r>
            <a:r>
              <a:rPr lang="es-ES" dirty="0"/>
              <a:t>. la idea es que cada propietario se sienta titular de su lote y tenga sectores comunes para todos los titulares con servicios comunes en forma indisolublemente unida punto no puede acceder a esos servicios o cosas que no integran la comunidad</a:t>
            </a:r>
          </a:p>
          <a:p>
            <a:pPr marL="0" indent="0">
              <a:buNone/>
            </a:pPr>
            <a:r>
              <a:rPr lang="es-ES" dirty="0"/>
              <a:t>Juan María farina destaca la imposibilidad de enajenar los lotes dedicados al uso común ni subdividirlos separadamente de los lotes privados</a:t>
            </a:r>
          </a:p>
          <a:p>
            <a:pPr marL="0" indent="0">
              <a:buNone/>
            </a:pPr>
            <a:r>
              <a:rPr lang="es-ES" dirty="0"/>
              <a:t>Marcela Sandra Molina . combinación ideal de casa club y casa quinta, donde se desarrollan actividades deportivas culturales y sociales coma que implican la necesidad de servicios más allá de la mera conservación y mantenimiento</a:t>
            </a:r>
          </a:p>
          <a:p>
            <a:pPr marL="0" indent="0">
              <a:buNone/>
            </a:pPr>
            <a:r>
              <a:rPr lang="es-ES" dirty="0"/>
              <a:t>Gutiérrez Zaldívar. destaca algunos aspectos urbanísticos además de los culturales, en el sentido de que las construcciones están bien respetan un criterio previamente establecido con los fundadores del complejo y las ordenanzas urbanísticas del lugar</a:t>
            </a:r>
          </a:p>
          <a:p>
            <a:pPr marL="0" indent="0">
              <a:buNone/>
            </a:pPr>
            <a:endParaRPr lang="es-ES" dirty="0"/>
          </a:p>
        </p:txBody>
      </p:sp>
    </p:spTree>
    <p:extLst>
      <p:ext uri="{BB962C8B-B14F-4D97-AF65-F5344CB8AC3E}">
        <p14:creationId xmlns="" xmlns:p14="http://schemas.microsoft.com/office/powerpoint/2010/main" val="2378202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3558DB37-9FEE-48A2-8578-ED04015739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5F7FCCA6-00E2-4F74-A105-0D769872F2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507" y="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 xmlns:a16="http://schemas.microsoft.com/office/drawing/2014/main" id="{83CFBE6F-A9C3-4A86-AF7B-CE5FE7CAE5AA}"/>
              </a:ext>
            </a:extLst>
          </p:cNvPr>
          <p:cNvSpPr>
            <a:spLocks noGrp="1"/>
          </p:cNvSpPr>
          <p:nvPr>
            <p:ph type="title"/>
          </p:nvPr>
        </p:nvSpPr>
        <p:spPr>
          <a:xfrm>
            <a:off x="1097280" y="286603"/>
            <a:ext cx="10058400" cy="1450757"/>
          </a:xfrm>
        </p:spPr>
        <p:txBody>
          <a:bodyPr anchor="ctr">
            <a:normAutofit/>
          </a:bodyPr>
          <a:lstStyle/>
          <a:p>
            <a:r>
              <a:rPr lang="es-ES">
                <a:solidFill>
                  <a:srgbClr val="FFFFFF"/>
                </a:solidFill>
              </a:rPr>
              <a:t>Ley de suelos 8912- artículo 64</a:t>
            </a:r>
          </a:p>
        </p:txBody>
      </p:sp>
      <p:sp>
        <p:nvSpPr>
          <p:cNvPr id="3" name="Marcador de contenido 2">
            <a:extLst>
              <a:ext uri="{FF2B5EF4-FFF2-40B4-BE49-F238E27FC236}">
                <a16:creationId xmlns="" xmlns:a16="http://schemas.microsoft.com/office/drawing/2014/main" id="{E7F03FBB-5A14-402D-87D9-80C52410806C}"/>
              </a:ext>
            </a:extLst>
          </p:cNvPr>
          <p:cNvSpPr>
            <a:spLocks noGrp="1"/>
          </p:cNvSpPr>
          <p:nvPr>
            <p:ph idx="1"/>
          </p:nvPr>
        </p:nvSpPr>
        <p:spPr>
          <a:xfrm>
            <a:off x="1096963" y="2675694"/>
            <a:ext cx="10058400" cy="3193294"/>
          </a:xfrm>
        </p:spPr>
        <p:txBody>
          <a:bodyPr vert="horz" lIns="0" tIns="45720" rIns="0" bIns="45720" rtlCol="0">
            <a:normAutofit/>
          </a:bodyPr>
          <a:lstStyle/>
          <a:p>
            <a:pPr>
              <a:lnSpc>
                <a:spcPct val="100000"/>
              </a:lnSpc>
            </a:pPr>
            <a:r>
              <a:rPr lang="es-ES" sz="1300"/>
              <a:t>se entiende por club de campo complejo Recreativo residencial ,a un área territorial de extensión limitada, </a:t>
            </a:r>
          </a:p>
          <a:p>
            <a:pPr>
              <a:lnSpc>
                <a:spcPct val="100000"/>
              </a:lnSpc>
            </a:pPr>
            <a:r>
              <a:rPr lang="es-ES" sz="1300"/>
              <a:t>que no conforma un núcleo urbano y reúne las siguientes características básicas:</a:t>
            </a:r>
          </a:p>
          <a:p>
            <a:pPr>
              <a:lnSpc>
                <a:spcPct val="100000"/>
              </a:lnSpc>
            </a:pPr>
            <a:r>
              <a:rPr lang="es-ES" sz="1300"/>
              <a:t> 1 está localizado en una área no urbana</a:t>
            </a:r>
          </a:p>
          <a:p>
            <a:pPr>
              <a:lnSpc>
                <a:spcPct val="100000"/>
              </a:lnSpc>
            </a:pPr>
            <a:r>
              <a:rPr lang="es-ES" sz="1300"/>
              <a:t>2 una parte de la misma se encuentra equipada para la práctica de actividades deportivas sociales o culturales en pleno contacto con la naturaleza</a:t>
            </a:r>
          </a:p>
          <a:p>
            <a:pPr>
              <a:lnSpc>
                <a:spcPct val="100000"/>
              </a:lnSpc>
            </a:pPr>
            <a:r>
              <a:rPr lang="es-ES" sz="1300"/>
              <a:t> 3 la parte restante se encuentre acondicionada para la construcción de viviendas de uso transitorio</a:t>
            </a:r>
          </a:p>
          <a:p>
            <a:pPr>
              <a:lnSpc>
                <a:spcPct val="100000"/>
              </a:lnSpc>
            </a:pPr>
            <a:r>
              <a:rPr lang="es-ES" sz="1300"/>
              <a:t> 4 el área común de esparcimiento y el área de vivienda deben guardar una mutua e indisoluble relación funcional y jurídica que las convierte en un todo inescindible.</a:t>
            </a:r>
          </a:p>
          <a:p>
            <a:pPr>
              <a:lnSpc>
                <a:spcPct val="100000"/>
              </a:lnSpc>
            </a:pPr>
            <a:r>
              <a:rPr lang="es-ES" sz="1300"/>
              <a:t>El uso Recreativo del área común del esparcimiento no podrá ser modificado, Pedro podrán reemplazarse unas actividades por otras , tampoco podrá subdividirse dicha área ni enajenarse en forma independiente de las unidades que constituyen el área de vivienda</a:t>
            </a:r>
          </a:p>
          <a:p>
            <a:pPr>
              <a:lnSpc>
                <a:spcPct val="100000"/>
              </a:lnSpc>
            </a:pPr>
            <a:endParaRPr lang="es-ES" sz="1300"/>
          </a:p>
          <a:p>
            <a:pPr>
              <a:lnSpc>
                <a:spcPct val="100000"/>
              </a:lnSpc>
            </a:pPr>
            <a:endParaRPr lang="es-ES" sz="1300"/>
          </a:p>
          <a:p>
            <a:pPr>
              <a:lnSpc>
                <a:spcPct val="100000"/>
              </a:lnSpc>
            </a:pPr>
            <a:endParaRPr lang="es-ES" sz="1300"/>
          </a:p>
          <a:p>
            <a:pPr>
              <a:lnSpc>
                <a:spcPct val="100000"/>
              </a:lnSpc>
            </a:pPr>
            <a:endParaRPr lang="es-ES" sz="1300"/>
          </a:p>
          <a:p>
            <a:pPr>
              <a:lnSpc>
                <a:spcPct val="100000"/>
              </a:lnSpc>
            </a:pPr>
            <a:endParaRPr lang="es-ES" sz="1300"/>
          </a:p>
        </p:txBody>
      </p:sp>
      <p:sp>
        <p:nvSpPr>
          <p:cNvPr id="12" name="Rectangle 11">
            <a:extLst>
              <a:ext uri="{FF2B5EF4-FFF2-40B4-BE49-F238E27FC236}">
                <a16:creationId xmlns="" xmlns:a16="http://schemas.microsoft.com/office/drawing/2014/main" id="{359CEC61-F44B-43B3-B40F-AE38C5AF1D5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2386818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3741B58E-3B65-4A01-A276-975AB2CF8A0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7AAC67C3-831B-4AB1-A259-DFB839CAFAF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6" y="-1"/>
            <a:ext cx="4648593"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ítulo 1">
            <a:extLst>
              <a:ext uri="{FF2B5EF4-FFF2-40B4-BE49-F238E27FC236}">
                <a16:creationId xmlns="" xmlns:a16="http://schemas.microsoft.com/office/drawing/2014/main" id="{FE31E3E4-400F-4776-A6A6-1DF1B5C6A951}"/>
              </a:ext>
            </a:extLst>
          </p:cNvPr>
          <p:cNvSpPr>
            <a:spLocks noGrp="1"/>
          </p:cNvSpPr>
          <p:nvPr>
            <p:ph type="title"/>
          </p:nvPr>
        </p:nvSpPr>
        <p:spPr>
          <a:xfrm>
            <a:off x="492369" y="605896"/>
            <a:ext cx="3642309" cy="5646208"/>
          </a:xfrm>
        </p:spPr>
        <p:txBody>
          <a:bodyPr anchor="ctr">
            <a:normAutofit/>
          </a:bodyPr>
          <a:lstStyle/>
          <a:p>
            <a:r>
              <a:rPr lang="es-ES" sz="4400">
                <a:solidFill>
                  <a:srgbClr val="FFFFFF"/>
                </a:solidFill>
              </a:rPr>
              <a:t>Tipos de clubes de campo</a:t>
            </a:r>
          </a:p>
        </p:txBody>
      </p:sp>
      <p:sp>
        <p:nvSpPr>
          <p:cNvPr id="3" name="Marcador de contenido 2">
            <a:extLst>
              <a:ext uri="{FF2B5EF4-FFF2-40B4-BE49-F238E27FC236}">
                <a16:creationId xmlns="" xmlns:a16="http://schemas.microsoft.com/office/drawing/2014/main" id="{43001367-B38D-413E-B41C-D9392503B100}"/>
              </a:ext>
            </a:extLst>
          </p:cNvPr>
          <p:cNvSpPr>
            <a:spLocks noGrp="1"/>
          </p:cNvSpPr>
          <p:nvPr>
            <p:ph idx="1"/>
          </p:nvPr>
        </p:nvSpPr>
        <p:spPr>
          <a:xfrm>
            <a:off x="5231958" y="605896"/>
            <a:ext cx="5923721" cy="5646208"/>
          </a:xfrm>
        </p:spPr>
        <p:txBody>
          <a:bodyPr vert="horz" lIns="0" tIns="45720" rIns="0" bIns="45720" rtlCol="0" anchor="ctr">
            <a:normAutofit/>
          </a:bodyPr>
          <a:lstStyle/>
          <a:p>
            <a:r>
              <a:rPr lang="es-ES" sz="2400"/>
              <a:t>es claro que la variedad es infinita a título de ejemplo</a:t>
            </a:r>
          </a:p>
          <a:p>
            <a:r>
              <a:rPr lang="es-ES" sz="2400"/>
              <a:t>club de campo propiamente dicho </a:t>
            </a:r>
          </a:p>
          <a:p>
            <a:r>
              <a:rPr lang="es-ES" sz="2400"/>
              <a:t>fundados por una institución deportiva o educativa </a:t>
            </a:r>
          </a:p>
          <a:p>
            <a:r>
              <a:rPr lang="es-ES" sz="2400"/>
              <a:t>club de campo náutico </a:t>
            </a:r>
          </a:p>
          <a:p>
            <a:r>
              <a:rPr lang="es-ES" sz="2400"/>
              <a:t>diferencia entre el club de campo y el barrio cerrado</a:t>
            </a:r>
          </a:p>
          <a:p>
            <a:endParaRPr lang="es-ES" sz="2400"/>
          </a:p>
          <a:p>
            <a:endParaRPr lang="es-ES" sz="2400"/>
          </a:p>
          <a:p>
            <a:endParaRPr lang="es-ES" sz="2400"/>
          </a:p>
        </p:txBody>
      </p:sp>
      <p:sp>
        <p:nvSpPr>
          <p:cNvPr id="12" name="Rectangle 11">
            <a:extLst>
              <a:ext uri="{FF2B5EF4-FFF2-40B4-BE49-F238E27FC236}">
                <a16:creationId xmlns="" xmlns:a16="http://schemas.microsoft.com/office/drawing/2014/main" id="{FCAEED9E-BB91-43A0-911B-1ACD8803E3C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2013452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CECF0FC6-D57B-48B6-9036-F4FFD91A4B3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 name="Título 1">
            <a:extLst>
              <a:ext uri="{FF2B5EF4-FFF2-40B4-BE49-F238E27FC236}">
                <a16:creationId xmlns="" xmlns:a16="http://schemas.microsoft.com/office/drawing/2014/main" id="{3C260467-072B-4856-BF8A-840E01E5D2F6}"/>
              </a:ext>
            </a:extLst>
          </p:cNvPr>
          <p:cNvSpPr>
            <a:spLocks noGrp="1"/>
          </p:cNvSpPr>
          <p:nvPr>
            <p:ph type="title"/>
          </p:nvPr>
        </p:nvSpPr>
        <p:spPr>
          <a:xfrm>
            <a:off x="990932" y="286603"/>
            <a:ext cx="6750987" cy="1450757"/>
          </a:xfrm>
        </p:spPr>
        <p:txBody>
          <a:bodyPr>
            <a:normAutofit/>
          </a:bodyPr>
          <a:lstStyle/>
          <a:p>
            <a:r>
              <a:rPr lang="es-ES" sz="4300">
                <a:solidFill>
                  <a:schemeClr val="accent1"/>
                </a:solidFill>
              </a:rPr>
              <a:t>Las novedades del Código Civil y comercial</a:t>
            </a:r>
          </a:p>
        </p:txBody>
      </p:sp>
      <p:sp>
        <p:nvSpPr>
          <p:cNvPr id="3" name="Marcador de contenido 2">
            <a:extLst>
              <a:ext uri="{FF2B5EF4-FFF2-40B4-BE49-F238E27FC236}">
                <a16:creationId xmlns="" xmlns:a16="http://schemas.microsoft.com/office/drawing/2014/main" id="{57C69C1E-3242-4AD0-BC45-C3CB5E0D4710}"/>
              </a:ext>
            </a:extLst>
          </p:cNvPr>
          <p:cNvSpPr>
            <a:spLocks noGrp="1"/>
          </p:cNvSpPr>
          <p:nvPr>
            <p:ph idx="1"/>
          </p:nvPr>
        </p:nvSpPr>
        <p:spPr>
          <a:xfrm>
            <a:off x="1044204" y="2023962"/>
            <a:ext cx="6697715" cy="3845131"/>
          </a:xfrm>
        </p:spPr>
        <p:txBody>
          <a:bodyPr vert="horz" lIns="0" tIns="45720" rIns="0" bIns="45720" rtlCol="0">
            <a:normAutofit/>
          </a:bodyPr>
          <a:lstStyle/>
          <a:p>
            <a:r>
              <a:rPr lang="es-ES"/>
              <a:t>El título VI del Libro CUARTO</a:t>
            </a:r>
          </a:p>
          <a:p>
            <a:r>
              <a:rPr lang="es-ES"/>
              <a:t>Artículos 2073 a 2113</a:t>
            </a:r>
          </a:p>
          <a:p>
            <a:pPr marL="383540" lvl="1"/>
            <a:r>
              <a:rPr lang="es-ES"/>
              <a:t>Conjuntos inmobilarios</a:t>
            </a:r>
          </a:p>
          <a:p>
            <a:pPr marL="566420" lvl="2"/>
            <a:r>
              <a:rPr lang="es-ES"/>
              <a:t>Clubes de campo</a:t>
            </a:r>
          </a:p>
          <a:p>
            <a:pPr marL="566420" lvl="2"/>
            <a:r>
              <a:rPr lang="es-ES"/>
              <a:t>Barrios cerrados o privados</a:t>
            </a:r>
          </a:p>
          <a:p>
            <a:pPr marL="566420" lvl="2"/>
            <a:r>
              <a:rPr lang="es-ES"/>
              <a:t>Parques industriales, empresarios o náuticos</a:t>
            </a:r>
            <a:endParaRPr lang="es-ES" dirty="0"/>
          </a:p>
          <a:p>
            <a:pPr marL="566420" lvl="2"/>
            <a:r>
              <a:rPr lang="es-ES"/>
              <a:t>O "cualquier otro emprendimiento urbanístico "independientemtne del destino"</a:t>
            </a:r>
            <a:endParaRPr lang="es-ES" dirty="0"/>
          </a:p>
          <a:p>
            <a:pPr marL="566420" lvl="2"/>
            <a:endParaRPr lang="es-ES" dirty="0"/>
          </a:p>
          <a:p>
            <a:pPr marL="566420" lvl="2"/>
            <a:endParaRPr lang="es-ES" dirty="0"/>
          </a:p>
          <a:p>
            <a:pPr marL="566420" lvl="2"/>
            <a:endParaRPr lang="es-ES" dirty="0"/>
          </a:p>
        </p:txBody>
      </p:sp>
      <p:sp>
        <p:nvSpPr>
          <p:cNvPr id="10" name="Rectangle 9">
            <a:extLst>
              <a:ext uri="{FF2B5EF4-FFF2-40B4-BE49-F238E27FC236}">
                <a16:creationId xmlns="" xmlns:a16="http://schemas.microsoft.com/office/drawing/2014/main" id="{717A211C-5863-4303-AC3D-AEBFDF6D6A4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8144150" y="-1"/>
            <a:ext cx="4050791"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 xmlns:a16="http://schemas.microsoft.com/office/drawing/2014/main" id="{70FA2369-10B3-4A99-93ED-036A92FD9C4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 xmlns:p14="http://schemas.microsoft.com/office/powerpoint/2010/main" val="1938790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7AAB0041-C98E-482A-8728-0AB3A379A657}"/>
              </a:ext>
            </a:extLst>
          </p:cNvPr>
          <p:cNvSpPr>
            <a:spLocks noGrp="1"/>
          </p:cNvSpPr>
          <p:nvPr>
            <p:ph type="title"/>
          </p:nvPr>
        </p:nvSpPr>
        <p:spPr/>
        <p:txBody>
          <a:bodyPr/>
          <a:lstStyle/>
          <a:p>
            <a:r>
              <a:rPr lang="es-ES"/>
              <a:t>caracterísiticas</a:t>
            </a:r>
          </a:p>
        </p:txBody>
      </p:sp>
      <p:sp>
        <p:nvSpPr>
          <p:cNvPr id="3" name="Marcador de contenido 2">
            <a:extLst>
              <a:ext uri="{FF2B5EF4-FFF2-40B4-BE49-F238E27FC236}">
                <a16:creationId xmlns="" xmlns:a16="http://schemas.microsoft.com/office/drawing/2014/main" id="{8186ADE5-6C6B-4857-845D-B21AE07DC6FF}"/>
              </a:ext>
            </a:extLst>
          </p:cNvPr>
          <p:cNvSpPr>
            <a:spLocks noGrp="1"/>
          </p:cNvSpPr>
          <p:nvPr>
            <p:ph idx="1"/>
          </p:nvPr>
        </p:nvSpPr>
        <p:spPr/>
        <p:txBody>
          <a:bodyPr vert="horz" lIns="0" tIns="45720" rIns="0" bIns="45720" rtlCol="0" anchor="t">
            <a:normAutofit/>
          </a:bodyPr>
          <a:lstStyle/>
          <a:p>
            <a:r>
              <a:rPr lang="es-ES"/>
              <a:t>Cerramientos</a:t>
            </a:r>
            <a:endParaRPr lang="es-ES" dirty="0"/>
          </a:p>
          <a:p>
            <a:r>
              <a:rPr lang="es-ES"/>
              <a:t>Partes comunies y provadas</a:t>
            </a:r>
          </a:p>
          <a:p>
            <a:r>
              <a:rPr lang="es-ES"/>
              <a:t>Estado de invidision forzosa De las partes comunes </a:t>
            </a:r>
            <a:endParaRPr lang="es-ES" dirty="0"/>
          </a:p>
          <a:p>
            <a:r>
              <a:rPr lang="es-ES"/>
              <a:t>reglamento de los órganos de funcionamiento</a:t>
            </a:r>
          </a:p>
          <a:p>
            <a:r>
              <a:rPr lang="es-ES"/>
              <a:t>limitaciones y restricciones a los derechos particulares y régimen disciplinario obligación de contribuir con los gastos y cargas comunes entidad con personería jurídica que agrupe a los propietarios de unidades privativas.</a:t>
            </a:r>
            <a:endParaRPr lang="es-ES" dirty="0"/>
          </a:p>
          <a:p>
            <a:r>
              <a:rPr lang="es-ES"/>
              <a:t>Inés sin divinidad entre sectores comunes y privativos. Interdependencia</a:t>
            </a:r>
            <a:endParaRPr lang="es-ES" dirty="0"/>
          </a:p>
          <a:p>
            <a:endParaRPr lang="es-ES" dirty="0"/>
          </a:p>
          <a:p>
            <a:endParaRPr lang="es-ES" dirty="0"/>
          </a:p>
          <a:p>
            <a:endParaRPr lang="es-ES" dirty="0"/>
          </a:p>
          <a:p>
            <a:endParaRPr lang="es-ES" dirty="0"/>
          </a:p>
          <a:p>
            <a:endParaRPr lang="es-ES" dirty="0"/>
          </a:p>
        </p:txBody>
      </p:sp>
    </p:spTree>
    <p:extLst>
      <p:ext uri="{BB962C8B-B14F-4D97-AF65-F5344CB8AC3E}">
        <p14:creationId xmlns="" xmlns:p14="http://schemas.microsoft.com/office/powerpoint/2010/main" val="3880226173"/>
      </p:ext>
    </p:extLst>
  </p:cSld>
  <p:clrMapOvr>
    <a:masterClrMapping/>
  </p:clrMapOvr>
</p:sld>
</file>

<file path=ppt/theme/theme1.xml><?xml version="1.0" encoding="utf-8"?>
<a:theme xmlns:a="http://schemas.openxmlformats.org/drawingml/2006/main" name="RetrospectVTI">
  <a:themeElements>
    <a:clrScheme name="AnalogousFromDarkSeedLeftStep">
      <a:dk1>
        <a:srgbClr val="000000"/>
      </a:dk1>
      <a:lt1>
        <a:srgbClr val="FFFFFF"/>
      </a:lt1>
      <a:dk2>
        <a:srgbClr val="392B20"/>
      </a:dk2>
      <a:lt2>
        <a:srgbClr val="E6E2E8"/>
      </a:lt2>
      <a:accent1>
        <a:srgbClr val="4EB722"/>
      </a:accent1>
      <a:accent2>
        <a:srgbClr val="84B014"/>
      </a:accent2>
      <a:accent3>
        <a:srgbClr val="B4A021"/>
      </a:accent3>
      <a:accent4>
        <a:srgbClr val="D46D18"/>
      </a:accent4>
      <a:accent5>
        <a:srgbClr val="E6312A"/>
      </a:accent5>
      <a:accent6>
        <a:srgbClr val="D41860"/>
      </a:accent6>
      <a:hlink>
        <a:srgbClr val="BF593F"/>
      </a:hlink>
      <a:folHlink>
        <a:srgbClr val="7F7F7F"/>
      </a:folHlink>
    </a:clrScheme>
    <a:fontScheme name="Retrospect">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VTI" id="{ABE3C30C-0FC0-4450-828E-52DE70F1BCCB}" vid="{A6E2497D-935A-4CFD-B9FD-6DCB15FA68BF}"/>
    </a:ext>
  </a:extLst>
</a:theme>
</file>

<file path=docProps/app.xml><?xml version="1.0" encoding="utf-8"?>
<Properties xmlns="http://schemas.openxmlformats.org/officeDocument/2006/extended-properties" xmlns:vt="http://schemas.openxmlformats.org/officeDocument/2006/docPropsVTypes">
  <Template>Equity</Template>
  <TotalTime>30</TotalTime>
  <Words>1140</Words>
  <Application>Microsoft Office PowerPoint</Application>
  <PresentationFormat>Personalizado</PresentationFormat>
  <Paragraphs>141</Paragraphs>
  <Slides>22</Slides>
  <Notes>0</Notes>
  <HiddenSlides>0</HiddenSlides>
  <MMClips>1</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RetrospectVTI</vt:lpstr>
      <vt:lpstr>Conjuntos inmobiliarios</vt:lpstr>
      <vt:lpstr>Qué son los conjuntos inmobiliarios?</vt:lpstr>
      <vt:lpstr>Urbanismo y complejos urbanísticos</vt:lpstr>
      <vt:lpstr>Urbanizaciones especiales</vt:lpstr>
      <vt:lpstr>Clubes de campo. concepto</vt:lpstr>
      <vt:lpstr>Ley de suelos 8912- artículo 64</vt:lpstr>
      <vt:lpstr>Tipos de clubes de campo</vt:lpstr>
      <vt:lpstr>Las novedades del Código Civil y comercial</vt:lpstr>
      <vt:lpstr>caracterísiticas</vt:lpstr>
      <vt:lpstr>Marco legal. Art. 2075</vt:lpstr>
      <vt:lpstr>Qué significa esta modificación?</vt:lpstr>
      <vt:lpstr>Que es adecuar</vt:lpstr>
      <vt:lpstr>Técnica</vt:lpstr>
      <vt:lpstr>Aplicación inmediata de algunas normas del código</vt:lpstr>
      <vt:lpstr>Obligación de contribuir al mantenimiento y gastos comunes</vt:lpstr>
      <vt:lpstr>Transmisión</vt:lpstr>
      <vt:lpstr>Mayorias para obras nuevas</vt:lpstr>
      <vt:lpstr>Cambios en la administración</vt:lpstr>
      <vt:lpstr>Disposiciones aplicables a Asambleas</vt:lpstr>
      <vt:lpstr>decisiones</vt:lpstr>
      <vt:lpstr>actas</vt:lpstr>
      <vt:lpstr>Adecuar es adaptar los sistemas preexistentes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dc:creator>
  <cp:lastModifiedBy>Usuario</cp:lastModifiedBy>
  <cp:revision>292</cp:revision>
  <dcterms:created xsi:type="dcterms:W3CDTF">2021-04-09T10:46:16Z</dcterms:created>
  <dcterms:modified xsi:type="dcterms:W3CDTF">2021-04-09T16:33:34Z</dcterms:modified>
</cp:coreProperties>
</file>